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extBox 2"/>
          <p:cNvSpPr txBox="1"/>
          <p:nvPr/>
        </p:nvSpPr>
        <p:spPr>
          <a:xfrm>
            <a:off x="1028699" y="260071"/>
            <a:ext cx="16227177" cy="4339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7400"/>
              </a:lnSpc>
              <a:defRPr b="1" sz="12400">
                <a:latin typeface="Century Gothic Paneuropean Bold"/>
                <a:ea typeface="Century Gothic Paneuropean Bold"/>
                <a:cs typeface="Century Gothic Paneuropean Bold"/>
                <a:sym typeface="Century Gothic Paneuropean Bold"/>
              </a:defRPr>
            </a:lvl1pPr>
          </a:lstStyle>
          <a:p>
            <a:pPr/>
            <a:r>
              <a:t>IMAGE CLASSIFICATION</a:t>
            </a:r>
          </a:p>
        </p:txBody>
      </p:sp>
      <p:sp>
        <p:nvSpPr>
          <p:cNvPr id="95" name="Freeform 4"/>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96" name="Freeform 7"/>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97" name="Freeform 9"/>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98" name="Freeform 10"/>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99"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00" name="TextBox 14"/>
          <p:cNvSpPr txBox="1"/>
          <p:nvPr/>
        </p:nvSpPr>
        <p:spPr>
          <a:xfrm>
            <a:off x="4884636" y="4934685"/>
            <a:ext cx="8522152" cy="10519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600"/>
              </a:lnSpc>
              <a:defRPr sz="6100">
                <a:latin typeface="Century Gothic Paneuropean"/>
                <a:ea typeface="Century Gothic Paneuropean"/>
                <a:cs typeface="Century Gothic Paneuropean"/>
                <a:sym typeface="Century Gothic Paneuropean"/>
              </a:defRPr>
            </a:lvl1pPr>
          </a:lstStyle>
          <a:p>
            <a:pPr/>
            <a:r>
              <a:t>Group 8</a:t>
            </a:r>
          </a:p>
        </p:txBody>
      </p:sp>
      <p:sp>
        <p:nvSpPr>
          <p:cNvPr id="101" name="TextBox 15"/>
          <p:cNvSpPr txBox="1"/>
          <p:nvPr/>
        </p:nvSpPr>
        <p:spPr>
          <a:xfrm>
            <a:off x="4884636" y="6304315"/>
            <a:ext cx="8522152" cy="34099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5500"/>
              </a:lnSpc>
              <a:defRPr sz="3900">
                <a:latin typeface="Century Gothic Paneuropean"/>
                <a:ea typeface="Century Gothic Paneuropean"/>
                <a:cs typeface="Century Gothic Paneuropean"/>
                <a:sym typeface="Century Gothic Paneuropean"/>
              </a:defRPr>
            </a:pPr>
            <a:r>
              <a:t>Anirudh Pal(22040)</a:t>
            </a:r>
          </a:p>
          <a:p>
            <a:pPr algn="ctr">
              <a:lnSpc>
                <a:spcPts val="5500"/>
              </a:lnSpc>
              <a:defRPr sz="3900">
                <a:latin typeface="Century Gothic Paneuropean"/>
                <a:ea typeface="Century Gothic Paneuropean"/>
                <a:cs typeface="Century Gothic Paneuropean"/>
                <a:sym typeface="Century Gothic Paneuropean"/>
              </a:defRPr>
            </a:pPr>
            <a:r>
              <a:t>Vipul Sharma(22369)</a:t>
            </a:r>
          </a:p>
          <a:p>
            <a:pPr algn="ctr">
              <a:lnSpc>
                <a:spcPts val="5500"/>
              </a:lnSpc>
              <a:defRPr sz="3900">
                <a:latin typeface="Century Gothic Paneuropean"/>
                <a:ea typeface="Century Gothic Paneuropean"/>
                <a:cs typeface="Century Gothic Paneuropean"/>
                <a:sym typeface="Century Gothic Paneuropean"/>
              </a:defRPr>
            </a:pPr>
            <a:r>
              <a:t>Sundram Anand (22342)</a:t>
            </a:r>
          </a:p>
          <a:p>
            <a:pPr algn="ctr">
              <a:lnSpc>
                <a:spcPts val="5500"/>
              </a:lnSpc>
              <a:defRPr sz="3900">
                <a:latin typeface="Century Gothic Paneuropean"/>
                <a:ea typeface="Century Gothic Paneuropean"/>
                <a:cs typeface="Century Gothic Paneuropean"/>
                <a:sym typeface="Century Gothic Paneuropean"/>
              </a:defRPr>
            </a:pPr>
            <a:r>
              <a:t>Gargi Sujit Pande(22127)</a:t>
            </a:r>
          </a:p>
        </p:txBody>
      </p:sp>
      <p:sp>
        <p:nvSpPr>
          <p:cNvPr id="102" name="AutoShape 16"/>
          <p:cNvSpPr/>
          <p:nvPr/>
        </p:nvSpPr>
        <p:spPr>
          <a:xfrm>
            <a:off x="3880806" y="4829911"/>
            <a:ext cx="10980201" cy="1"/>
          </a:xfrm>
          <a:prstGeom prst="line">
            <a:avLst/>
          </a:prstGeom>
          <a:ln w="38100">
            <a:solidFill>
              <a:srgbClr val="000000"/>
            </a:solidFill>
            <a:headEnd type="diamond"/>
            <a:tailEnd type="diamond"/>
          </a:ln>
        </p:spPr>
        <p:txBody>
          <a:bodyPr lIns="45719" rIns="45719"/>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68"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169" name="TextBox 8"/>
          <p:cNvSpPr txBox="1"/>
          <p:nvPr/>
        </p:nvSpPr>
        <p:spPr>
          <a:xfrm>
            <a:off x="2223585" y="2695575"/>
            <a:ext cx="13840828" cy="4929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3100"/>
              </a:lnSpc>
              <a:defRPr b="1" sz="9300">
                <a:latin typeface="Century Gothic Paneuropean Bold"/>
                <a:ea typeface="Century Gothic Paneuropean Bold"/>
                <a:cs typeface="Century Gothic Paneuropean Bold"/>
                <a:sym typeface="Century Gothic Paneuropean Bold"/>
              </a:defRPr>
            </a:lvl1pPr>
          </a:lstStyle>
          <a:p>
            <a:pPr/>
            <a:r>
              <a:t>IMAGE CLASSIFICATION USING CNN</a:t>
            </a:r>
          </a:p>
        </p:txBody>
      </p:sp>
      <p:sp>
        <p:nvSpPr>
          <p:cNvPr id="170" name="Freeform 9"/>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171" name="Freeform 10"/>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172"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73" name="TextBox 14"/>
          <p:cNvSpPr txBox="1"/>
          <p:nvPr/>
        </p:nvSpPr>
        <p:spPr>
          <a:xfrm>
            <a:off x="7153103" y="8504177"/>
            <a:ext cx="3962744" cy="4024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300"/>
              </a:lnSpc>
              <a:defRPr b="1" sz="2300">
                <a:latin typeface="Open Sans Bold"/>
                <a:ea typeface="Open Sans Bold"/>
                <a:cs typeface="Open Sans Bold"/>
                <a:sym typeface="Open Sans Bold"/>
              </a:defRPr>
            </a:lvl1pPr>
          </a:lstStyle>
          <a:p>
            <a:pPr/>
            <a:r>
              <a:t>GARGI PANDE (22127)</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Freeform 2"/>
          <p:cNvSpPr/>
          <p:nvPr/>
        </p:nvSpPr>
        <p:spPr>
          <a:xfrm>
            <a:off x="4691510" y="2331491"/>
            <a:ext cx="9614735" cy="5033974"/>
          </a:xfrm>
          <a:prstGeom prst="rect">
            <a:avLst/>
          </a:prstGeom>
          <a:blipFill>
            <a:blip r:embed="rId2"/>
            <a:stretch>
              <a:fillRect/>
            </a:stretch>
          </a:blipFill>
          <a:ln w="12700">
            <a:miter lim="400000"/>
          </a:ln>
        </p:spPr>
        <p:txBody>
          <a:bodyPr lIns="45719" rIns="45719"/>
          <a:lstStyle/>
          <a:p>
            <a:pPr/>
          </a:p>
        </p:txBody>
      </p:sp>
      <p:sp>
        <p:nvSpPr>
          <p:cNvPr id="176" name="TextBox 3"/>
          <p:cNvSpPr txBox="1"/>
          <p:nvPr/>
        </p:nvSpPr>
        <p:spPr>
          <a:xfrm>
            <a:off x="3197262" y="426418"/>
            <a:ext cx="11893475"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HOW DOES IT WORK?</a:t>
            </a:r>
          </a:p>
        </p:txBody>
      </p:sp>
      <p:sp>
        <p:nvSpPr>
          <p:cNvPr id="177" name="TextBox 4"/>
          <p:cNvSpPr txBox="1"/>
          <p:nvPr/>
        </p:nvSpPr>
        <p:spPr>
          <a:xfrm>
            <a:off x="1321423" y="8059939"/>
            <a:ext cx="15177380" cy="10896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900"/>
              </a:lnSpc>
              <a:defRPr sz="2000">
                <a:latin typeface="Open Sans"/>
                <a:ea typeface="Open Sans"/>
                <a:cs typeface="Open Sans"/>
                <a:sym typeface="Open Sans"/>
              </a:defRPr>
            </a:lvl1pPr>
          </a:lstStyle>
          <a:p>
            <a:pPr/>
            <a:r>
              <a:t>A Convolutional Neural Network (CNN) works by applying a series of convolutional layers to an input image, automatically learning hierarchical features like edges and patterns, followed by pooling and fully connected layers to classify the image based on learned features.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Freeform 2"/>
          <p:cNvSpPr/>
          <p:nvPr/>
        </p:nvSpPr>
        <p:spPr>
          <a:xfrm>
            <a:off x="367212" y="3432967"/>
            <a:ext cx="9200975" cy="5750609"/>
          </a:xfrm>
          <a:prstGeom prst="rect">
            <a:avLst/>
          </a:prstGeom>
          <a:blipFill>
            <a:blip r:embed="rId2"/>
            <a:stretch>
              <a:fillRect/>
            </a:stretch>
          </a:blipFill>
          <a:ln w="12700">
            <a:miter lim="400000"/>
          </a:ln>
        </p:spPr>
        <p:txBody>
          <a:bodyPr lIns="45719" rIns="45719"/>
          <a:lstStyle/>
          <a:p>
            <a:pPr/>
          </a:p>
        </p:txBody>
      </p:sp>
      <p:sp>
        <p:nvSpPr>
          <p:cNvPr id="180" name="TextBox 3"/>
          <p:cNvSpPr txBox="1"/>
          <p:nvPr/>
        </p:nvSpPr>
        <p:spPr>
          <a:xfrm>
            <a:off x="2014629" y="254948"/>
            <a:ext cx="13778778" cy="28426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OVERALL PERFORMANCE OF THE CNN MODEL</a:t>
            </a:r>
          </a:p>
        </p:txBody>
      </p:sp>
      <p:sp>
        <p:nvSpPr>
          <p:cNvPr id="181" name="TextBox 4"/>
          <p:cNvSpPr txBox="1"/>
          <p:nvPr/>
        </p:nvSpPr>
        <p:spPr>
          <a:xfrm>
            <a:off x="9916330" y="3394867"/>
            <a:ext cx="7342970" cy="51653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33474" indent="-266736">
              <a:lnSpc>
                <a:spcPts val="3400"/>
              </a:lnSpc>
              <a:buSzPct val="100000"/>
              <a:buFont typeface="Arial"/>
              <a:buChar char="•"/>
              <a:defRPr sz="2400">
                <a:latin typeface="Open Sans"/>
                <a:ea typeface="Open Sans"/>
                <a:cs typeface="Open Sans"/>
                <a:sym typeface="Open Sans"/>
              </a:defRPr>
            </a:pPr>
            <a:r>
              <a:t>Farfalla (Butterfly) and Ragno (Spider) are the best performers, with high precision, recall, and f1-scores.</a:t>
            </a:r>
          </a:p>
          <a:p>
            <a:pPr lvl="1" marL="533474" indent="-266736">
              <a:lnSpc>
                <a:spcPts val="3400"/>
              </a:lnSpc>
              <a:buSzPct val="100000"/>
              <a:buFont typeface="Arial"/>
              <a:buChar char="•"/>
              <a:defRPr sz="2400">
                <a:latin typeface="Open Sans"/>
                <a:ea typeface="Open Sans"/>
                <a:cs typeface="Open Sans"/>
                <a:sym typeface="Open Sans"/>
              </a:defRPr>
            </a:pPr>
            <a:r>
              <a:t>Gatto (Cat) has the lowest performance across precision, recall, and f1-score, indicating that the model struggles to classify cats correctly.</a:t>
            </a:r>
          </a:p>
          <a:p>
            <a:pPr lvl="1" marL="533474" indent="-266736">
              <a:lnSpc>
                <a:spcPts val="3400"/>
              </a:lnSpc>
              <a:buSzPct val="100000"/>
              <a:buFont typeface="Arial"/>
              <a:buChar char="•"/>
              <a:defRPr sz="2400">
                <a:latin typeface="Open Sans"/>
                <a:ea typeface="Open Sans"/>
                <a:cs typeface="Open Sans"/>
                <a:sym typeface="Open Sans"/>
              </a:defRPr>
            </a:pPr>
            <a:r>
              <a:t>Class Imbalance might be affecting performance, especially for classes like Gatto, which have lower scores.</a:t>
            </a:r>
          </a:p>
          <a:p>
            <a:pPr lvl="1" marL="533474" indent="-266736">
              <a:lnSpc>
                <a:spcPts val="3400"/>
              </a:lnSpc>
              <a:buSzPct val="100000"/>
              <a:buFont typeface="Arial"/>
              <a:buChar char="•"/>
              <a:defRPr sz="2400">
                <a:latin typeface="Open Sans"/>
                <a:ea typeface="Open Sans"/>
                <a:cs typeface="Open Sans"/>
                <a:sym typeface="Open Sans"/>
              </a:defRPr>
            </a:pPr>
            <a:r>
              <a:t>The weighted average is slightly higher than the macro average, suggesting the model is performing better on classes with higher support.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Freeform 2"/>
          <p:cNvSpPr/>
          <p:nvPr/>
        </p:nvSpPr>
        <p:spPr>
          <a:xfrm>
            <a:off x="5856308" y="3250063"/>
            <a:ext cx="6575384" cy="6170476"/>
          </a:xfrm>
          <a:prstGeom prst="rect">
            <a:avLst/>
          </a:prstGeom>
          <a:blipFill>
            <a:blip r:embed="rId2"/>
            <a:stretch>
              <a:fillRect/>
            </a:stretch>
          </a:blipFill>
          <a:ln w="12700">
            <a:miter lim="400000"/>
          </a:ln>
        </p:spPr>
        <p:txBody>
          <a:bodyPr lIns="45719" rIns="45719"/>
          <a:lstStyle/>
          <a:p>
            <a:pPr/>
          </a:p>
        </p:txBody>
      </p:sp>
      <p:sp>
        <p:nvSpPr>
          <p:cNvPr id="184" name="TextBox 3"/>
          <p:cNvSpPr txBox="1"/>
          <p:nvPr/>
        </p:nvSpPr>
        <p:spPr>
          <a:xfrm>
            <a:off x="2014629" y="254948"/>
            <a:ext cx="13778778" cy="28426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CONFUSION MATRIX OF THE CNN MODEL</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reeform 2"/>
          <p:cNvSpPr/>
          <p:nvPr/>
        </p:nvSpPr>
        <p:spPr>
          <a:xfrm>
            <a:off x="2789544" y="2109538"/>
            <a:ext cx="12708912" cy="7148763"/>
          </a:xfrm>
          <a:prstGeom prst="rect">
            <a:avLst/>
          </a:prstGeom>
          <a:blipFill>
            <a:blip r:embed="rId2"/>
            <a:stretch>
              <a:fillRect/>
            </a:stretch>
          </a:blipFill>
          <a:ln w="12700">
            <a:miter lim="400000"/>
          </a:ln>
        </p:spPr>
        <p:txBody>
          <a:bodyPr lIns="45719" rIns="45719"/>
          <a:lstStyle/>
          <a:p>
            <a:pPr/>
          </a:p>
        </p:txBody>
      </p:sp>
      <p:sp>
        <p:nvSpPr>
          <p:cNvPr id="187" name="TextBox 3"/>
          <p:cNvSpPr txBox="1"/>
          <p:nvPr/>
        </p:nvSpPr>
        <p:spPr>
          <a:xfrm>
            <a:off x="507299" y="242607"/>
            <a:ext cx="17273402" cy="1200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9800"/>
              </a:lnSpc>
              <a:defRPr b="1" sz="7000">
                <a:latin typeface="Century Gothic Paneuropean Bold"/>
                <a:ea typeface="Century Gothic Paneuropean Bold"/>
                <a:cs typeface="Century Gothic Paneuropean Bold"/>
                <a:sym typeface="Century Gothic Paneuropean Bold"/>
              </a:defRPr>
            </a:lvl1pPr>
          </a:lstStyle>
          <a:p>
            <a:pPr/>
            <a:r>
              <a:t>CLASS BASED PERFORMANCE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Freeform 2"/>
          <p:cNvSpPr/>
          <p:nvPr/>
        </p:nvSpPr>
        <p:spPr>
          <a:xfrm>
            <a:off x="1311066" y="2825088"/>
            <a:ext cx="5724501" cy="6890506"/>
          </a:xfrm>
          <a:prstGeom prst="rect">
            <a:avLst/>
          </a:prstGeom>
          <a:blipFill>
            <a:blip r:embed="rId2"/>
            <a:stretch>
              <a:fillRect/>
            </a:stretch>
          </a:blipFill>
          <a:ln w="12700">
            <a:miter lim="400000"/>
          </a:ln>
        </p:spPr>
        <p:txBody>
          <a:bodyPr lIns="45719" rIns="45719"/>
          <a:lstStyle/>
          <a:p>
            <a:pPr/>
          </a:p>
        </p:txBody>
      </p:sp>
      <p:sp>
        <p:nvSpPr>
          <p:cNvPr id="190" name="Freeform 3"/>
          <p:cNvSpPr/>
          <p:nvPr/>
        </p:nvSpPr>
        <p:spPr>
          <a:xfrm>
            <a:off x="8812270" y="2821040"/>
            <a:ext cx="7945179" cy="6437260"/>
          </a:xfrm>
          <a:prstGeom prst="rect">
            <a:avLst/>
          </a:prstGeom>
          <a:blipFill>
            <a:blip r:embed="rId3"/>
            <a:stretch>
              <a:fillRect/>
            </a:stretch>
          </a:blipFill>
          <a:ln w="12700">
            <a:miter lim="400000"/>
          </a:ln>
        </p:spPr>
        <p:txBody>
          <a:bodyPr lIns="45719" rIns="45719"/>
          <a:lstStyle/>
          <a:p>
            <a:pPr/>
          </a:p>
        </p:txBody>
      </p:sp>
      <p:sp>
        <p:nvSpPr>
          <p:cNvPr id="191" name="TextBox 4"/>
          <p:cNvSpPr txBox="1"/>
          <p:nvPr/>
        </p:nvSpPr>
        <p:spPr>
          <a:xfrm>
            <a:off x="324556" y="242607"/>
            <a:ext cx="17473099" cy="2444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9800"/>
              </a:lnSpc>
              <a:defRPr b="1" sz="7000">
                <a:latin typeface="Century Gothic Paneuropean Bold"/>
                <a:ea typeface="Century Gothic Paneuropean Bold"/>
                <a:cs typeface="Century Gothic Paneuropean Bold"/>
                <a:sym typeface="Century Gothic Paneuropean Bold"/>
              </a:defRPr>
            </a:lvl1pPr>
          </a:lstStyle>
          <a:p>
            <a:pPr/>
            <a:r>
              <a:t>TO UNDERSTAND PERFORMANCE BY CLASS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reeform 2"/>
          <p:cNvSpPr/>
          <p:nvPr/>
        </p:nvSpPr>
        <p:spPr>
          <a:xfrm>
            <a:off x="213354" y="3373749"/>
            <a:ext cx="9330219" cy="4196614"/>
          </a:xfrm>
          <a:prstGeom prst="rect">
            <a:avLst/>
          </a:prstGeom>
          <a:blipFill>
            <a:blip r:embed="rId2"/>
            <a:stretch>
              <a:fillRect/>
            </a:stretch>
          </a:blipFill>
          <a:ln w="12700">
            <a:miter lim="400000"/>
          </a:ln>
        </p:spPr>
        <p:txBody>
          <a:bodyPr lIns="45719" rIns="45719"/>
          <a:lstStyle/>
          <a:p>
            <a:pPr/>
          </a:p>
        </p:txBody>
      </p:sp>
      <p:sp>
        <p:nvSpPr>
          <p:cNvPr id="194" name="TextBox 3"/>
          <p:cNvSpPr txBox="1"/>
          <p:nvPr/>
        </p:nvSpPr>
        <p:spPr>
          <a:xfrm>
            <a:off x="1232764" y="254948"/>
            <a:ext cx="15037391" cy="28426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TRAINING AND VALIDATION METRICS</a:t>
            </a:r>
          </a:p>
        </p:txBody>
      </p:sp>
      <p:sp>
        <p:nvSpPr>
          <p:cNvPr id="195" name="TextBox 4"/>
          <p:cNvSpPr txBox="1"/>
          <p:nvPr/>
        </p:nvSpPr>
        <p:spPr>
          <a:xfrm>
            <a:off x="9878189" y="3062739"/>
            <a:ext cx="8047485" cy="54733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r">
              <a:lnSpc>
                <a:spcPts val="2700"/>
              </a:lnSpc>
              <a:defRPr sz="1900">
                <a:latin typeface="Open Sans"/>
                <a:ea typeface="Open Sans"/>
                <a:cs typeface="Open Sans"/>
                <a:sym typeface="Open Sans"/>
              </a:defRPr>
            </a:pPr>
            <a:r>
              <a:t>.</a:t>
            </a:r>
          </a:p>
          <a:p>
            <a:pPr algn="just">
              <a:lnSpc>
                <a:spcPts val="2700"/>
              </a:lnSpc>
              <a:defRPr sz="1900">
                <a:latin typeface="Open Sans"/>
                <a:ea typeface="Open Sans"/>
                <a:cs typeface="Open Sans"/>
                <a:sym typeface="Open Sans"/>
              </a:defRPr>
            </a:pPr>
            <a:r>
              <a:t>Validation Accuracy:</a:t>
            </a:r>
          </a:p>
          <a:p>
            <a:pPr lvl="1" marL="431798" indent="-215899" algn="just">
              <a:lnSpc>
                <a:spcPts val="2700"/>
              </a:lnSpc>
              <a:buSzPct val="100000"/>
              <a:buFont typeface="Arial"/>
              <a:buChar char="•"/>
              <a:defRPr sz="1900">
                <a:latin typeface="Open Sans"/>
                <a:ea typeface="Open Sans"/>
                <a:cs typeface="Open Sans"/>
                <a:sym typeface="Open Sans"/>
              </a:defRPr>
            </a:pPr>
            <a:r>
              <a:t>The validation accuracy also improves initially but starts to level off around epoch 15.</a:t>
            </a:r>
          </a:p>
          <a:p>
            <a:pPr lvl="1" marL="431798" indent="-215899" algn="just">
              <a:lnSpc>
                <a:spcPts val="2700"/>
              </a:lnSpc>
              <a:buSzPct val="100000"/>
              <a:buFont typeface="Arial"/>
              <a:buChar char="•"/>
              <a:defRPr sz="1900">
                <a:latin typeface="Open Sans"/>
                <a:ea typeface="Open Sans"/>
                <a:cs typeface="Open Sans"/>
                <a:sym typeface="Open Sans"/>
              </a:defRPr>
            </a:pPr>
            <a:r>
              <a:t>Indicates that the model may be starting to overfit and struggle to generalize to unseen data.</a:t>
            </a:r>
          </a:p>
          <a:p>
            <a:pPr algn="just">
              <a:lnSpc>
                <a:spcPts val="2700"/>
              </a:lnSpc>
            </a:pPr>
          </a:p>
          <a:p>
            <a:pPr algn="just">
              <a:lnSpc>
                <a:spcPts val="2700"/>
              </a:lnSpc>
              <a:defRPr sz="1900">
                <a:latin typeface="Open Sans"/>
                <a:ea typeface="Open Sans"/>
                <a:cs typeface="Open Sans"/>
                <a:sym typeface="Open Sans"/>
              </a:defRPr>
            </a:pPr>
            <a:r>
              <a:t>Validation Loss:</a:t>
            </a:r>
          </a:p>
          <a:p>
            <a:pPr lvl="1" marL="431798" indent="-215899" algn="just">
              <a:lnSpc>
                <a:spcPts val="2700"/>
              </a:lnSpc>
              <a:buSzPct val="100000"/>
              <a:buFont typeface="Arial"/>
              <a:buChar char="•"/>
              <a:defRPr sz="1900">
                <a:latin typeface="Open Sans"/>
                <a:ea typeface="Open Sans"/>
                <a:cs typeface="Open Sans"/>
                <a:sym typeface="Open Sans"/>
              </a:defRPr>
            </a:pPr>
            <a:r>
              <a:t>The validation loss starts high but decreases initially, then begins to rise slightly after epoch 10.</a:t>
            </a:r>
          </a:p>
          <a:p>
            <a:pPr lvl="1" marL="431798" indent="-215899" algn="just">
              <a:lnSpc>
                <a:spcPts val="2700"/>
              </a:lnSpc>
              <a:buSzPct val="100000"/>
              <a:buFont typeface="Arial"/>
              <a:buChar char="•"/>
              <a:defRPr sz="1900">
                <a:latin typeface="Open Sans"/>
                <a:ea typeface="Open Sans"/>
                <a:cs typeface="Open Sans"/>
                <a:sym typeface="Open Sans"/>
              </a:defRPr>
            </a:pPr>
            <a:r>
              <a:t>The increasing validation loss after epoch 10 further supports the overfitting issue, as the model is memorizing the training data but not generalizing well on the validation set.</a:t>
            </a:r>
          </a:p>
          <a:p>
            <a:pPr algn="just">
              <a:lnSpc>
                <a:spcPts val="2700"/>
              </a:lnSpc>
            </a:pPr>
          </a:p>
          <a:p>
            <a:pPr lvl="1" marL="431798" indent="-215899" algn="just">
              <a:lnSpc>
                <a:spcPts val="2700"/>
              </a:lnSpc>
              <a:buSzPct val="100000"/>
              <a:buFont typeface="Arial"/>
              <a:buChar char="•"/>
              <a:defRPr sz="1900">
                <a:latin typeface="Open Sans"/>
                <a:ea typeface="Open Sans"/>
                <a:cs typeface="Open Sans"/>
                <a:sym typeface="Open Sans"/>
              </a:defRPr>
            </a:pPr>
            <a:r>
              <a:t>While the model performs well on training data (high accuracy, low loss), it shows signs of overfitting by failing to generalize to new data.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reeform 2"/>
          <p:cNvSpPr/>
          <p:nvPr/>
        </p:nvSpPr>
        <p:spPr>
          <a:xfrm>
            <a:off x="631432" y="2282799"/>
            <a:ext cx="10127736" cy="6806990"/>
          </a:xfrm>
          <a:prstGeom prst="rect">
            <a:avLst/>
          </a:prstGeom>
          <a:blipFill>
            <a:blip r:embed="rId2"/>
            <a:stretch>
              <a:fillRect/>
            </a:stretch>
          </a:blipFill>
          <a:ln w="12700">
            <a:miter lim="400000"/>
          </a:ln>
        </p:spPr>
        <p:txBody>
          <a:bodyPr lIns="45719" rIns="45719"/>
          <a:lstStyle/>
          <a:p>
            <a:pPr/>
          </a:p>
        </p:txBody>
      </p:sp>
      <p:sp>
        <p:nvSpPr>
          <p:cNvPr id="198" name="TextBox 3"/>
          <p:cNvSpPr txBox="1"/>
          <p:nvPr/>
        </p:nvSpPr>
        <p:spPr>
          <a:xfrm>
            <a:off x="11144383" y="2385461"/>
            <a:ext cx="6454366" cy="6191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51380" indent="-275690" algn="ctr">
              <a:lnSpc>
                <a:spcPts val="3500"/>
              </a:lnSpc>
              <a:buSzPct val="100000"/>
              <a:buFont typeface="Arial"/>
              <a:buChar char="•"/>
              <a:defRPr sz="2500">
                <a:latin typeface="Open Sans"/>
                <a:ea typeface="Open Sans"/>
                <a:cs typeface="Open Sans"/>
                <a:sym typeface="Open Sans"/>
              </a:defRPr>
            </a:pPr>
            <a:r>
              <a:t>The model is generally performing well for most classes with AUCs above 0.90.</a:t>
            </a:r>
          </a:p>
          <a:p>
            <a:pPr lvl="1" marL="551380" indent="-275690" algn="ctr">
              <a:lnSpc>
                <a:spcPts val="3500"/>
              </a:lnSpc>
              <a:buSzPct val="100000"/>
              <a:buFont typeface="Arial"/>
              <a:buChar char="•"/>
              <a:defRPr sz="2500">
                <a:latin typeface="Open Sans"/>
                <a:ea typeface="Open Sans"/>
                <a:cs typeface="Open Sans"/>
                <a:sym typeface="Open Sans"/>
              </a:defRPr>
            </a:pPr>
            <a:r>
              <a:t>There is a clear discrepancy in performance, where certain classes (like Ragno, Farfalla) are easily distinguishable, while others (like Gatto, Mucca) are more challenging for the model.</a:t>
            </a:r>
          </a:p>
          <a:p>
            <a:pPr lvl="1" marL="551380" indent="-275690" algn="ctr">
              <a:lnSpc>
                <a:spcPts val="3500"/>
              </a:lnSpc>
              <a:buSzPct val="100000"/>
              <a:buFont typeface="Arial"/>
              <a:buChar char="•"/>
              <a:defRPr sz="2500">
                <a:latin typeface="Open Sans"/>
                <a:ea typeface="Open Sans"/>
                <a:cs typeface="Open Sans"/>
                <a:sym typeface="Open Sans"/>
              </a:defRPr>
            </a:pPr>
            <a:r>
              <a:t>The model is stronger in differentiating between visually or contextually distinct classes (like Ragno and Farfalla) than those that might have more similarities in features (e.g., Gatto vs Cane).</a:t>
            </a:r>
          </a:p>
        </p:txBody>
      </p:sp>
      <p:sp>
        <p:nvSpPr>
          <p:cNvPr id="199" name="TextBox 4"/>
          <p:cNvSpPr txBox="1"/>
          <p:nvPr/>
        </p:nvSpPr>
        <p:spPr>
          <a:xfrm>
            <a:off x="1232764" y="254948"/>
            <a:ext cx="15037391"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ANALYSIS OF ROC CURVE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extBox 2"/>
          <p:cNvSpPr txBox="1"/>
          <p:nvPr/>
        </p:nvSpPr>
        <p:spPr>
          <a:xfrm>
            <a:off x="1934818" y="2089397"/>
            <a:ext cx="13633283" cy="4862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69234" indent="-334617">
              <a:lnSpc>
                <a:spcPts val="4300"/>
              </a:lnSpc>
              <a:buSzPct val="100000"/>
              <a:buFont typeface="Arial"/>
              <a:buChar char="•"/>
              <a:defRPr sz="3000">
                <a:latin typeface="Open Sans"/>
                <a:ea typeface="Open Sans"/>
                <a:cs typeface="Open Sans"/>
                <a:sym typeface="Open Sans"/>
              </a:defRPr>
            </a:pPr>
            <a:r>
              <a:t>While CNNs are great at learning hierarchical features, they may still struggle if the visual features in the dataset are not distinct enough or the image quality is not optimal. The netCNNs generally perform well with distinct objects, but subtle differences between classes (like cats and cows) can challenge the model, especially if it has a simpler architecture or hasn’t been tuned well for these types of subtleties.</a:t>
            </a:r>
          </a:p>
          <a:p>
            <a:pPr lvl="1" marL="669234" indent="-334617">
              <a:lnSpc>
                <a:spcPts val="4300"/>
              </a:lnSpc>
              <a:buSzPct val="100000"/>
              <a:buFont typeface="Arial"/>
              <a:buChar char="•"/>
              <a:defRPr sz="3000">
                <a:latin typeface="Open Sans"/>
                <a:ea typeface="Open Sans"/>
                <a:cs typeface="Open Sans"/>
                <a:sym typeface="Open Sans"/>
              </a:defRPr>
            </a:pPr>
            <a:r>
              <a:t>The model might not be complex enough to capture the more nuanced differences between these two classes.</a:t>
            </a:r>
          </a:p>
        </p:txBody>
      </p:sp>
      <p:sp>
        <p:nvSpPr>
          <p:cNvPr id="202" name="Freeform 3"/>
          <p:cNvSpPr/>
          <p:nvPr/>
        </p:nvSpPr>
        <p:spPr>
          <a:xfrm>
            <a:off x="5433164" y="6688466"/>
            <a:ext cx="2895394" cy="2985768"/>
          </a:xfrm>
          <a:prstGeom prst="rect">
            <a:avLst/>
          </a:prstGeom>
          <a:blipFill>
            <a:blip r:embed="rId2"/>
            <a:stretch>
              <a:fillRect/>
            </a:stretch>
          </a:blipFill>
          <a:ln w="12700">
            <a:miter lim="400000"/>
          </a:ln>
        </p:spPr>
        <p:txBody>
          <a:bodyPr lIns="45719" rIns="45719"/>
          <a:lstStyle/>
          <a:p>
            <a:pPr/>
          </a:p>
        </p:txBody>
      </p:sp>
      <p:sp>
        <p:nvSpPr>
          <p:cNvPr id="203" name="Freeform 4"/>
          <p:cNvSpPr/>
          <p:nvPr/>
        </p:nvSpPr>
        <p:spPr>
          <a:xfrm>
            <a:off x="9144000" y="6688466"/>
            <a:ext cx="3500062" cy="2985768"/>
          </a:xfrm>
          <a:prstGeom prst="rect">
            <a:avLst/>
          </a:prstGeom>
          <a:blipFill>
            <a:blip r:embed="rId3"/>
            <a:stretch>
              <a:fillRect/>
            </a:stretch>
          </a:blipFill>
          <a:ln w="12700">
            <a:miter lim="400000"/>
          </a:ln>
        </p:spPr>
        <p:txBody>
          <a:bodyPr lIns="45719" rIns="45719"/>
          <a:lstStyle/>
          <a:p>
            <a:pPr/>
          </a:p>
        </p:txBody>
      </p:sp>
      <p:sp>
        <p:nvSpPr>
          <p:cNvPr id="204" name="TextBox 5"/>
          <p:cNvSpPr txBox="1"/>
          <p:nvPr/>
        </p:nvSpPr>
        <p:spPr>
          <a:xfrm>
            <a:off x="1232764" y="547670"/>
            <a:ext cx="15037391" cy="1394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LIMITATIONS WITH CNN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07"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208" name="TextBox 8"/>
          <p:cNvSpPr txBox="1"/>
          <p:nvPr/>
        </p:nvSpPr>
        <p:spPr>
          <a:xfrm>
            <a:off x="2379007" y="1400390"/>
            <a:ext cx="13840828" cy="6593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3100"/>
              </a:lnSpc>
              <a:defRPr b="1" sz="9300">
                <a:latin typeface="Century Gothic Paneuropean Bold"/>
                <a:ea typeface="Century Gothic Paneuropean Bold"/>
                <a:cs typeface="Century Gothic Paneuropean Bold"/>
                <a:sym typeface="Century Gothic Paneuropean Bold"/>
              </a:defRPr>
            </a:lvl1pPr>
          </a:lstStyle>
          <a:p>
            <a:pPr/>
            <a:r>
              <a:t>IMAGE CLASSIFICATION USING HYBRID CNN + RANDOM FOREST</a:t>
            </a:r>
          </a:p>
        </p:txBody>
      </p:sp>
      <p:sp>
        <p:nvSpPr>
          <p:cNvPr id="209" name="Freeform 9"/>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10" name="Freeform 10"/>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11"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12" name="TextBox 14"/>
          <p:cNvSpPr txBox="1"/>
          <p:nvPr/>
        </p:nvSpPr>
        <p:spPr>
          <a:xfrm>
            <a:off x="7153103" y="8504177"/>
            <a:ext cx="3962744" cy="4024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300"/>
              </a:lnSpc>
              <a:defRPr b="1" sz="2300">
                <a:latin typeface="Open Sans Bold"/>
                <a:ea typeface="Open Sans Bold"/>
                <a:cs typeface="Open Sans Bold"/>
                <a:sym typeface="Open Sans Bold"/>
              </a:defRPr>
            </a:lvl1pPr>
          </a:lstStyle>
          <a:p>
            <a:pPr/>
            <a:r>
              <a:t>VIPUL SHARMA(22369)</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05"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106" name="TextBox 8"/>
          <p:cNvSpPr txBox="1"/>
          <p:nvPr/>
        </p:nvSpPr>
        <p:spPr>
          <a:xfrm>
            <a:off x="2223585" y="2628899"/>
            <a:ext cx="13840828" cy="46146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8500"/>
              </a:lnSpc>
              <a:defRPr b="1" sz="13200">
                <a:latin typeface="Century Gothic Paneuropean Bold"/>
                <a:ea typeface="Century Gothic Paneuropean Bold"/>
                <a:cs typeface="Century Gothic Paneuropean Bold"/>
                <a:sym typeface="Century Gothic Paneuropean Bold"/>
              </a:defRPr>
            </a:lvl1pPr>
          </a:lstStyle>
          <a:p>
            <a:pPr/>
            <a:r>
              <a:t> RANDOM FOREST</a:t>
            </a:r>
          </a:p>
        </p:txBody>
      </p:sp>
      <p:sp>
        <p:nvSpPr>
          <p:cNvPr id="107" name="Freeform 9"/>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108" name="Freeform 10"/>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109"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10" name="TextBox 14"/>
          <p:cNvSpPr txBox="1"/>
          <p:nvPr/>
        </p:nvSpPr>
        <p:spPr>
          <a:xfrm>
            <a:off x="7162628" y="8171073"/>
            <a:ext cx="3962744" cy="4024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300"/>
              </a:lnSpc>
              <a:defRPr b="1" sz="2300">
                <a:latin typeface="Open Sans Bold"/>
                <a:ea typeface="Open Sans Bold"/>
                <a:cs typeface="Open Sans Bold"/>
                <a:sym typeface="Open Sans Bold"/>
              </a:defRPr>
            </a:lvl1pPr>
          </a:lstStyle>
          <a:p>
            <a:pPr/>
            <a:r>
              <a:t>Anirudh Pal (22040)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15"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216"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17"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18"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19" name="Freeform 13"/>
          <p:cNvSpPr/>
          <p:nvPr/>
        </p:nvSpPr>
        <p:spPr>
          <a:xfrm>
            <a:off x="2255625" y="1967014"/>
            <a:ext cx="13780173" cy="7614972"/>
          </a:xfrm>
          <a:prstGeom prst="rect">
            <a:avLst/>
          </a:prstGeom>
          <a:blipFill>
            <a:blip r:embed="rId3"/>
            <a:stretch>
              <a:fillRect/>
            </a:stretch>
          </a:blipFill>
          <a:ln w="12700">
            <a:miter lim="400000"/>
          </a:ln>
        </p:spPr>
        <p:txBody>
          <a:bodyPr lIns="45719" rIns="45719"/>
          <a:lstStyle/>
          <a:p>
            <a:pPr/>
          </a:p>
        </p:txBody>
      </p:sp>
      <p:sp>
        <p:nvSpPr>
          <p:cNvPr id="220" name="TextBox 14"/>
          <p:cNvSpPr txBox="1"/>
          <p:nvPr/>
        </p:nvSpPr>
        <p:spPr>
          <a:xfrm>
            <a:off x="2238714" y="981074"/>
            <a:ext cx="14255282" cy="7957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200"/>
              </a:lnSpc>
              <a:defRPr b="1" sz="2200">
                <a:latin typeface="Open Sans Bold"/>
                <a:ea typeface="Open Sans Bold"/>
                <a:cs typeface="Open Sans Bold"/>
                <a:sym typeface="Open Sans Bold"/>
              </a:defRPr>
            </a:pPr>
            <a:r>
              <a:t>Objective:</a:t>
            </a:r>
            <a:r>
              <a:rPr b="0">
                <a:latin typeface="Open Sans"/>
                <a:ea typeface="Open Sans"/>
                <a:cs typeface="Open Sans"/>
                <a:sym typeface="Open Sans"/>
              </a:rPr>
              <a:t> Classify images into 10 distinct animal categories (Cane, Cavallo, Elefante, Farfalla, Gallina, Gatto, Mucca, Pecora, Ragno, Scoiattolo).</a:t>
            </a:r>
          </a:p>
        </p:txBody>
      </p:sp>
      <p:sp>
        <p:nvSpPr>
          <p:cNvPr id="221" name="TextBox 15"/>
          <p:cNvSpPr txBox="1"/>
          <p:nvPr/>
        </p:nvSpPr>
        <p:spPr>
          <a:xfrm>
            <a:off x="5589866" y="3312733"/>
            <a:ext cx="13780176" cy="4387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2500">
                <a:latin typeface="Open Sans Bold"/>
                <a:ea typeface="Open Sans Bold"/>
                <a:cs typeface="Open Sans Bold"/>
                <a:sym typeface="Open Sans Bold"/>
              </a:defRPr>
            </a:lvl1pPr>
          </a:lstStyle>
          <a:p>
            <a:pPr/>
            <a:r>
              <a:t>Observation: The dataset is Imbalanced</a:t>
            </a:r>
          </a:p>
        </p:txBody>
      </p:sp>
      <p:sp>
        <p:nvSpPr>
          <p:cNvPr id="222" name="TextBox 16"/>
          <p:cNvSpPr txBox="1"/>
          <p:nvPr/>
        </p:nvSpPr>
        <p:spPr>
          <a:xfrm>
            <a:off x="8038714" y="4291834"/>
            <a:ext cx="8237333" cy="7471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2100">
                <a:latin typeface="Open Sans Bold"/>
                <a:ea typeface="Open Sans Bold"/>
                <a:cs typeface="Open Sans Bold"/>
                <a:sym typeface="Open Sans Bold"/>
              </a:defRPr>
            </a:lvl1pPr>
          </a:lstStyle>
          <a:p>
            <a:pPr/>
            <a:r>
              <a:t>Strategy: Using stratified splitting (Train/Val/Test) to ensure all classes are represented during training.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25"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26"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27"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28"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29" name="Freeform 13"/>
          <p:cNvSpPr/>
          <p:nvPr/>
        </p:nvSpPr>
        <p:spPr>
          <a:xfrm>
            <a:off x="1032123" y="265585"/>
            <a:ext cx="15379683" cy="6536367"/>
          </a:xfrm>
          <a:prstGeom prst="rect">
            <a:avLst/>
          </a:prstGeom>
          <a:blipFill>
            <a:blip r:embed="rId3"/>
            <a:stretch>
              <a:fillRect/>
            </a:stretch>
          </a:blipFill>
          <a:ln w="12700">
            <a:miter lim="400000"/>
          </a:ln>
        </p:spPr>
        <p:txBody>
          <a:bodyPr lIns="45719" rIns="45719"/>
          <a:lstStyle/>
          <a:p>
            <a:pPr/>
          </a:p>
        </p:txBody>
      </p:sp>
      <p:sp>
        <p:nvSpPr>
          <p:cNvPr id="230" name="TextBox 14"/>
          <p:cNvSpPr txBox="1"/>
          <p:nvPr/>
        </p:nvSpPr>
        <p:spPr>
          <a:xfrm>
            <a:off x="0" y="7306505"/>
            <a:ext cx="17799658" cy="17948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300"/>
              </a:lnSpc>
              <a:defRPr b="1" sz="2300">
                <a:latin typeface="Open Sans Bold"/>
                <a:ea typeface="Open Sans Bold"/>
                <a:cs typeface="Open Sans Bold"/>
                <a:sym typeface="Open Sans Bold"/>
              </a:defRPr>
            </a:pPr>
            <a:r>
              <a:t>Accuracy:    The Training Accuracy  keeps climbing to over 80%, but the Validation Accuracy  plateaus around 74%. </a:t>
            </a:r>
            <a:r>
              <a:rPr b="0">
                <a:latin typeface="Open Sans"/>
                <a:ea typeface="Open Sans"/>
                <a:cs typeface="Open Sans"/>
                <a:sym typeface="Open Sans"/>
              </a:rPr>
              <a:t> This gap indicates Overfitting. The model is memorizing the training data but struggling to generalize to new data.</a:t>
            </a:r>
            <a:endParaRPr b="0">
              <a:latin typeface="Open Sans"/>
              <a:ea typeface="Open Sans"/>
              <a:cs typeface="Open Sans"/>
              <a:sym typeface="Open Sans"/>
            </a:endParaRPr>
          </a:p>
          <a:p>
            <a:pPr algn="ctr">
              <a:lnSpc>
                <a:spcPts val="3300"/>
              </a:lnSpc>
              <a:defRPr b="1" sz="2300">
                <a:latin typeface="Open Sans Bold"/>
                <a:ea typeface="Open Sans Bold"/>
                <a:cs typeface="Open Sans Bold"/>
                <a:sym typeface="Open Sans Bold"/>
              </a:defRPr>
            </a:pPr>
            <a:r>
              <a:t>Loss:</a:t>
            </a:r>
            <a:r>
              <a:rPr b="0">
                <a:latin typeface="Open Sans"/>
                <a:ea typeface="Open Sans"/>
                <a:cs typeface="Open Sans"/>
                <a:sym typeface="Open Sans"/>
              </a:rPr>
              <a:t> Training error dropped, while validation error stabilized after Epoch 15.</a:t>
            </a:r>
            <a:endParaRPr b="0">
              <a:latin typeface="Open Sans"/>
              <a:ea typeface="Open Sans"/>
              <a:cs typeface="Open Sans"/>
              <a:sym typeface="Open Sans"/>
            </a:endParaRPr>
          </a:p>
          <a:p>
            <a:pPr algn="ctr">
              <a:lnSpc>
                <a:spcPts val="4400"/>
              </a:lnSpc>
              <a:defRPr b="1" sz="3100">
                <a:latin typeface="Open Sans Bold"/>
                <a:ea typeface="Open Sans Bold"/>
                <a:cs typeface="Open Sans Bold"/>
                <a:sym typeface="Open Sans Bold"/>
              </a:defRPr>
            </a:pPr>
            <a:r>
              <a:t>Outcome: The best model was saved for feature extraction.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33"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34"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35"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36"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37" name="TextBox 13"/>
          <p:cNvSpPr txBox="1"/>
          <p:nvPr/>
        </p:nvSpPr>
        <p:spPr>
          <a:xfrm>
            <a:off x="1032124" y="1279645"/>
            <a:ext cx="15686818" cy="74453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4900"/>
              </a:lnSpc>
              <a:defRPr b="1" sz="3500">
                <a:latin typeface="Open Sans Bold"/>
                <a:ea typeface="Open Sans Bold"/>
                <a:cs typeface="Open Sans Bold"/>
                <a:sym typeface="Open Sans Bold"/>
              </a:defRPr>
            </a:pPr>
            <a:r>
              <a:t>Stage 1: Feature Extraction (CNN)</a:t>
            </a:r>
          </a:p>
          <a:p>
            <a:pPr algn="ctr">
              <a:lnSpc>
                <a:spcPts val="4900"/>
              </a:lnSpc>
              <a:defRPr b="1" sz="3500">
                <a:latin typeface="Open Sans Bold"/>
                <a:ea typeface="Open Sans Bold"/>
                <a:cs typeface="Open Sans Bold"/>
                <a:sym typeface="Open Sans Bold"/>
              </a:defRPr>
            </a:pPr>
            <a:r>
              <a:t>Input:</a:t>
            </a:r>
            <a:r>
              <a:rPr b="0">
                <a:latin typeface="Open Sans"/>
                <a:ea typeface="Open Sans"/>
                <a:cs typeface="Open Sans"/>
                <a:sym typeface="Open Sans"/>
              </a:rPr>
              <a:t> Receives raw 150×150 RGB images.</a:t>
            </a:r>
            <a:endParaRPr b="0">
              <a:latin typeface="Open Sans"/>
              <a:ea typeface="Open Sans"/>
              <a:cs typeface="Open Sans"/>
              <a:sym typeface="Open Sans"/>
            </a:endParaRPr>
          </a:p>
          <a:p>
            <a:pPr algn="ctr">
              <a:lnSpc>
                <a:spcPts val="4900"/>
              </a:lnSpc>
              <a:defRPr b="1" sz="3500">
                <a:latin typeface="Open Sans Bold"/>
                <a:ea typeface="Open Sans Bold"/>
                <a:cs typeface="Open Sans Bold"/>
                <a:sym typeface="Open Sans Bold"/>
              </a:defRPr>
            </a:pPr>
            <a:r>
              <a:t>Processing:</a:t>
            </a:r>
            <a:r>
              <a:rPr b="0">
                <a:latin typeface="Open Sans"/>
                <a:ea typeface="Open Sans"/>
                <a:cs typeface="Open Sans"/>
                <a:sym typeface="Open Sans"/>
              </a:rPr>
              <a:t> Passes through 3 Convolutional Blocks (Conv2D + ReLU + MaxPool) to learn spatial patterns like edges and textures.</a:t>
            </a:r>
            <a:endParaRPr b="0">
              <a:latin typeface="Open Sans"/>
              <a:ea typeface="Open Sans"/>
              <a:cs typeface="Open Sans"/>
              <a:sym typeface="Open Sans"/>
            </a:endParaRPr>
          </a:p>
          <a:p>
            <a:pPr algn="ctr">
              <a:lnSpc>
                <a:spcPts val="4900"/>
              </a:lnSpc>
              <a:defRPr b="1" sz="3500">
                <a:latin typeface="Open Sans Bold"/>
                <a:ea typeface="Open Sans Bold"/>
                <a:cs typeface="Open Sans Bold"/>
                <a:sym typeface="Open Sans Bold"/>
              </a:defRPr>
            </a:pPr>
            <a:r>
              <a:t>Vectorization:</a:t>
            </a:r>
            <a:r>
              <a:rPr b="0">
                <a:latin typeface="Open Sans"/>
                <a:ea typeface="Open Sans"/>
                <a:cs typeface="Open Sans"/>
                <a:sym typeface="Open Sans"/>
              </a:rPr>
              <a:t> A </a:t>
            </a:r>
            <a:r>
              <a:t>Flatten Layer converts the 3D maps into a 1D vector</a:t>
            </a:r>
            <a:r>
              <a:rPr b="0">
                <a:latin typeface="Open Sans"/>
                <a:ea typeface="Open Sans"/>
                <a:cs typeface="Open Sans"/>
                <a:sym typeface="Open Sans"/>
              </a:rPr>
              <a:t> (41,472 units).</a:t>
            </a:r>
            <a:endParaRPr b="0">
              <a:latin typeface="Open Sans"/>
              <a:ea typeface="Open Sans"/>
              <a:cs typeface="Open Sans"/>
              <a:sym typeface="Open Sans"/>
            </a:endParaRPr>
          </a:p>
          <a:p>
            <a:pPr algn="ctr">
              <a:lnSpc>
                <a:spcPts val="4900"/>
              </a:lnSpc>
              <a:defRPr b="1" sz="3500">
                <a:latin typeface="Open Sans Bold"/>
                <a:ea typeface="Open Sans Bold"/>
                <a:cs typeface="Open Sans Bold"/>
                <a:sym typeface="Open Sans Bold"/>
              </a:defRPr>
            </a:pPr>
            <a:r>
              <a:t>Output:</a:t>
            </a:r>
            <a:r>
              <a:rPr b="0">
                <a:latin typeface="Open Sans"/>
                <a:ea typeface="Open Sans"/>
                <a:cs typeface="Open Sans"/>
                <a:sym typeface="Open Sans"/>
              </a:rPr>
              <a:t> A fully connected Dense Layer compresses this into a rich 512-dimensional feature vector.</a:t>
            </a:r>
            <a:endParaRPr b="0">
              <a:latin typeface="Open Sans"/>
              <a:ea typeface="Open Sans"/>
              <a:cs typeface="Open Sans"/>
              <a:sym typeface="Open Sans"/>
            </a:endParaRPr>
          </a:p>
          <a:p>
            <a:pPr algn="ctr">
              <a:lnSpc>
                <a:spcPts val="4900"/>
              </a:lnSpc>
              <a:defRPr b="1" sz="3500">
                <a:latin typeface="Open Sans Bold"/>
                <a:ea typeface="Open Sans Bold"/>
                <a:cs typeface="Open Sans Bold"/>
                <a:sym typeface="Open Sans Bold"/>
              </a:defRPr>
            </a:pPr>
            <a:r>
              <a:t>Stage 2: Classification (Random Forest)</a:t>
            </a:r>
          </a:p>
          <a:p>
            <a:pPr algn="ctr">
              <a:lnSpc>
                <a:spcPts val="4900"/>
              </a:lnSpc>
              <a:defRPr b="1" sz="3500">
                <a:latin typeface="Open Sans Bold"/>
                <a:ea typeface="Open Sans Bold"/>
                <a:cs typeface="Open Sans Bold"/>
                <a:sym typeface="Open Sans Bold"/>
              </a:defRPr>
            </a:pPr>
            <a:r>
              <a:t>Input:</a:t>
            </a:r>
            <a:r>
              <a:rPr b="0">
                <a:latin typeface="Open Sans"/>
                <a:ea typeface="Open Sans"/>
                <a:cs typeface="Open Sans"/>
                <a:sym typeface="Open Sans"/>
              </a:rPr>
              <a:t> Takes the 512 numeric features extracted by the CNN.</a:t>
            </a:r>
            <a:endParaRPr b="0">
              <a:latin typeface="Open Sans"/>
              <a:ea typeface="Open Sans"/>
              <a:cs typeface="Open Sans"/>
              <a:sym typeface="Open Sans"/>
            </a:endParaRPr>
          </a:p>
          <a:p>
            <a:pPr algn="ctr">
              <a:lnSpc>
                <a:spcPts val="4900"/>
              </a:lnSpc>
              <a:defRPr b="1" sz="3500">
                <a:latin typeface="Open Sans Bold"/>
                <a:ea typeface="Open Sans Bold"/>
                <a:cs typeface="Open Sans Bold"/>
                <a:sym typeface="Open Sans Bold"/>
              </a:defRPr>
            </a:pPr>
            <a:r>
              <a:t>Logic:</a:t>
            </a:r>
            <a:r>
              <a:rPr b="0">
                <a:latin typeface="Open Sans"/>
                <a:ea typeface="Open Sans"/>
                <a:cs typeface="Open Sans"/>
                <a:sym typeface="Open Sans"/>
              </a:rPr>
              <a:t> An ensemble of 100 Decision Trees analyzes these features.</a:t>
            </a:r>
            <a:endParaRPr b="0">
              <a:latin typeface="Open Sans"/>
              <a:ea typeface="Open Sans"/>
              <a:cs typeface="Open Sans"/>
              <a:sym typeface="Open Sans"/>
            </a:endParaRPr>
          </a:p>
          <a:p>
            <a:pPr algn="ctr">
              <a:lnSpc>
                <a:spcPts val="4900"/>
              </a:lnSpc>
              <a:defRPr b="1" sz="3500">
                <a:latin typeface="Open Sans Bold"/>
                <a:ea typeface="Open Sans Bold"/>
                <a:cs typeface="Open Sans Bold"/>
                <a:sym typeface="Open Sans Bold"/>
              </a:defRPr>
            </a:pPr>
            <a:r>
              <a:t>Result:</a:t>
            </a:r>
            <a:r>
              <a:rPr b="0">
                <a:latin typeface="Open Sans"/>
                <a:ea typeface="Open Sans"/>
                <a:cs typeface="Open Sans"/>
                <a:sym typeface="Open Sans"/>
              </a:rPr>
              <a:t> The final class label is decided by a majority vote among the trees.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40"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41"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42"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43"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44" name="Freeform 13"/>
          <p:cNvSpPr/>
          <p:nvPr/>
        </p:nvSpPr>
        <p:spPr>
          <a:xfrm>
            <a:off x="1260538" y="3964113"/>
            <a:ext cx="7130334" cy="5508184"/>
          </a:xfrm>
          <a:prstGeom prst="rect">
            <a:avLst/>
          </a:prstGeom>
          <a:blipFill>
            <a:blip r:embed="rId3"/>
            <a:stretch>
              <a:fillRect/>
            </a:stretch>
          </a:blipFill>
          <a:ln w="12700">
            <a:miter lim="400000"/>
          </a:ln>
        </p:spPr>
        <p:txBody>
          <a:bodyPr lIns="45719" rIns="45719"/>
          <a:lstStyle/>
          <a:p>
            <a:pPr/>
          </a:p>
        </p:txBody>
      </p:sp>
      <p:sp>
        <p:nvSpPr>
          <p:cNvPr id="245" name="TextBox 14"/>
          <p:cNvSpPr txBox="1"/>
          <p:nvPr/>
        </p:nvSpPr>
        <p:spPr>
          <a:xfrm>
            <a:off x="1924470" y="564439"/>
            <a:ext cx="12932803" cy="32190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5000"/>
              </a:lnSpc>
              <a:defRPr b="1" sz="3500">
                <a:latin typeface="Open Sans Bold"/>
                <a:ea typeface="Open Sans Bold"/>
                <a:cs typeface="Open Sans Bold"/>
                <a:sym typeface="Open Sans Bold"/>
              </a:defRPr>
            </a:pPr>
            <a:r>
              <a:t>The Architecture:</a:t>
            </a:r>
          </a:p>
          <a:p>
            <a:pPr algn="ctr">
              <a:lnSpc>
                <a:spcPts val="4100"/>
              </a:lnSpc>
              <a:defRPr b="1" sz="2900">
                <a:latin typeface="Open Sans Bold"/>
                <a:ea typeface="Open Sans Bold"/>
                <a:cs typeface="Open Sans Bold"/>
                <a:sym typeface="Open Sans Bold"/>
              </a:defRPr>
            </a:pPr>
            <a:r>
              <a:t>Feature Extractor (CNN)</a:t>
            </a:r>
            <a:r>
              <a:rPr b="0">
                <a:latin typeface="Open Sans"/>
                <a:ea typeface="Open Sans"/>
                <a:cs typeface="Open Sans"/>
                <a:sym typeface="Open Sans"/>
              </a:rPr>
              <a:t>: A Convolutional Neural Network processes raw images to detect edges, textures, and patterns. We remove the final "Dense" layers.</a:t>
            </a:r>
            <a:endParaRPr b="0">
              <a:latin typeface="Open Sans"/>
              <a:ea typeface="Open Sans"/>
              <a:cs typeface="Open Sans"/>
              <a:sym typeface="Open Sans"/>
            </a:endParaRPr>
          </a:p>
          <a:p>
            <a:pPr algn="ctr">
              <a:lnSpc>
                <a:spcPts val="4100"/>
              </a:lnSpc>
              <a:defRPr b="1" sz="2900">
                <a:latin typeface="Open Sans Bold"/>
                <a:ea typeface="Open Sans Bold"/>
                <a:cs typeface="Open Sans Bold"/>
                <a:sym typeface="Open Sans Bold"/>
              </a:defRPr>
            </a:pPr>
            <a:r>
              <a:t>Classifier (Random Forest)</a:t>
            </a:r>
            <a:r>
              <a:rPr b="0">
                <a:latin typeface="Open Sans"/>
                <a:ea typeface="Open Sans"/>
                <a:cs typeface="Open Sans"/>
                <a:sym typeface="Open Sans"/>
              </a:rPr>
              <a:t>: The extracted features (vectors of 512 numbers) are fed into a Random Forest for the final decision.</a:t>
            </a:r>
          </a:p>
        </p:txBody>
      </p:sp>
      <p:sp>
        <p:nvSpPr>
          <p:cNvPr id="246" name="TextBox 15"/>
          <p:cNvSpPr txBox="1"/>
          <p:nvPr/>
        </p:nvSpPr>
        <p:spPr>
          <a:xfrm>
            <a:off x="8514659" y="4775436"/>
            <a:ext cx="8435744" cy="331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4600"/>
              </a:lnSpc>
              <a:defRPr b="1" sz="3300">
                <a:latin typeface="Open Sans Bold"/>
                <a:ea typeface="Open Sans Bold"/>
                <a:cs typeface="Open Sans Bold"/>
                <a:sym typeface="Open Sans Bold"/>
              </a:defRPr>
            </a:pPr>
            <a:r>
              <a:t>Why this approach?</a:t>
            </a:r>
          </a:p>
          <a:p>
            <a:pPr algn="ctr">
              <a:lnSpc>
                <a:spcPts val="3600"/>
              </a:lnSpc>
              <a:defRPr b="1" sz="2600">
                <a:latin typeface="Open Sans Bold"/>
                <a:ea typeface="Open Sans Bold"/>
                <a:cs typeface="Open Sans Bold"/>
                <a:sym typeface="Open Sans Bold"/>
              </a:defRPr>
            </a:pPr>
            <a:r>
              <a:t>Prevents Overfitting</a:t>
            </a:r>
            <a:r>
              <a:rPr b="0">
                <a:latin typeface="Open Sans"/>
                <a:ea typeface="Open Sans"/>
                <a:cs typeface="Open Sans"/>
                <a:sym typeface="Open Sans"/>
              </a:rPr>
              <a:t>: Avoids standard CNN dense layers, which often memorize small datasets.</a:t>
            </a:r>
            <a:endParaRPr b="0">
              <a:latin typeface="Open Sans"/>
              <a:ea typeface="Open Sans"/>
              <a:cs typeface="Open Sans"/>
              <a:sym typeface="Open Sans"/>
            </a:endParaRPr>
          </a:p>
          <a:p>
            <a:pPr algn="ctr">
              <a:lnSpc>
                <a:spcPts val="3600"/>
              </a:lnSpc>
            </a:pPr>
            <a:endParaRPr>
              <a:latin typeface="Open Sans"/>
              <a:ea typeface="Open Sans"/>
              <a:cs typeface="Open Sans"/>
              <a:sym typeface="Open Sans"/>
            </a:endParaRPr>
          </a:p>
          <a:p>
            <a:pPr algn="ctr">
              <a:lnSpc>
                <a:spcPts val="3600"/>
              </a:lnSpc>
              <a:defRPr b="1" sz="2600">
                <a:latin typeface="Open Sans Bold"/>
                <a:ea typeface="Open Sans Bold"/>
                <a:cs typeface="Open Sans Bold"/>
                <a:sym typeface="Open Sans Bold"/>
              </a:defRPr>
            </a:pPr>
            <a:r>
              <a:t>Increases Robustness:</a:t>
            </a:r>
            <a:r>
              <a:rPr b="0">
                <a:latin typeface="Open Sans"/>
                <a:ea typeface="Open Sans"/>
                <a:cs typeface="Open Sans"/>
                <a:sym typeface="Open Sans"/>
              </a:rPr>
              <a:t> Random Forest ensembles generalize better by averaging predictions from multiple trees.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49"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50"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51"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52"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53" name="Freeform 13"/>
          <p:cNvSpPr/>
          <p:nvPr/>
        </p:nvSpPr>
        <p:spPr>
          <a:xfrm>
            <a:off x="0" y="-1"/>
            <a:ext cx="10180257" cy="9680528"/>
          </a:xfrm>
          <a:prstGeom prst="rect">
            <a:avLst/>
          </a:prstGeom>
          <a:blipFill>
            <a:blip r:embed="rId3"/>
            <a:stretch>
              <a:fillRect/>
            </a:stretch>
          </a:blipFill>
          <a:ln w="12700">
            <a:miter lim="400000"/>
          </a:ln>
        </p:spPr>
        <p:txBody>
          <a:bodyPr lIns="45719" rIns="45719"/>
          <a:lstStyle/>
          <a:p>
            <a:pPr/>
          </a:p>
        </p:txBody>
      </p:sp>
      <p:sp>
        <p:nvSpPr>
          <p:cNvPr id="254" name="TextBox 14"/>
          <p:cNvSpPr txBox="1"/>
          <p:nvPr/>
        </p:nvSpPr>
        <p:spPr>
          <a:xfrm>
            <a:off x="11626198" y="1301063"/>
            <a:ext cx="4187162" cy="50107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600"/>
              </a:lnSpc>
              <a:defRPr b="1" sz="2500">
                <a:latin typeface="Open Sans Bold"/>
                <a:ea typeface="Open Sans Bold"/>
                <a:cs typeface="Open Sans Bold"/>
                <a:sym typeface="Open Sans Bold"/>
              </a:defRPr>
            </a:pPr>
            <a:r>
              <a:t>Confusions:</a:t>
            </a:r>
          </a:p>
          <a:p>
            <a:pPr algn="ctr">
              <a:lnSpc>
                <a:spcPts val="3600"/>
              </a:lnSpc>
              <a:defRPr b="1" sz="2500">
                <a:latin typeface="Open Sans Bold"/>
                <a:ea typeface="Open Sans Bold"/>
                <a:cs typeface="Open Sans Bold"/>
                <a:sym typeface="Open Sans Bold"/>
              </a:defRPr>
            </a:pPr>
            <a:r>
              <a:t>Gatto (Cat) vs. Cane (Dog)</a:t>
            </a:r>
            <a:r>
              <a:rPr b="0">
                <a:latin typeface="Open Sans"/>
                <a:ea typeface="Open Sans"/>
                <a:cs typeface="Open Sans"/>
                <a:sym typeface="Open Sans"/>
              </a:rPr>
              <a:t>: There is noticeable confusion between these two (e.g., 106 cats predicted as dogs), likely due to </a:t>
            </a:r>
            <a:r>
              <a:t>similar body shapes and fur textures</a:t>
            </a:r>
            <a:r>
              <a:rPr b="0">
                <a:latin typeface="Open Sans"/>
                <a:ea typeface="Open Sans"/>
                <a:cs typeface="Open Sans"/>
                <a:sym typeface="Open Sans"/>
              </a:rPr>
              <a:t>.</a:t>
            </a:r>
            <a:endParaRPr b="0">
              <a:latin typeface="Open Sans"/>
              <a:ea typeface="Open Sans"/>
              <a:cs typeface="Open Sans"/>
              <a:sym typeface="Open Sans"/>
            </a:endParaRPr>
          </a:p>
          <a:p>
            <a:pPr algn="ctr">
              <a:lnSpc>
                <a:spcPts val="3600"/>
              </a:lnSpc>
              <a:defRPr b="1" sz="2500">
                <a:latin typeface="Open Sans Bold"/>
                <a:ea typeface="Open Sans Bold"/>
                <a:cs typeface="Open Sans Bold"/>
                <a:sym typeface="Open Sans Bold"/>
              </a:defRPr>
            </a:pPr>
            <a:r>
              <a:t>Mucca (Cow) vs. Pecora (Sheep)</a:t>
            </a:r>
            <a:r>
              <a:rPr b="0">
                <a:latin typeface="Open Sans"/>
                <a:ea typeface="Open Sans"/>
                <a:cs typeface="Open Sans"/>
                <a:sym typeface="Open Sans"/>
              </a:rPr>
              <a:t>: Some overlap exists here, likely due to </a:t>
            </a:r>
            <a:r>
              <a:t>grazing backgrounds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57"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58"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59"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60"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61" name="Freeform 13"/>
          <p:cNvSpPr/>
          <p:nvPr/>
        </p:nvSpPr>
        <p:spPr>
          <a:xfrm>
            <a:off x="-149168" y="16965"/>
            <a:ext cx="18437168" cy="10370823"/>
          </a:xfrm>
          <a:prstGeom prst="rect">
            <a:avLst/>
          </a:prstGeom>
          <a:blipFill>
            <a:blip r:embed="rId3"/>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Freeform 2"/>
          <p:cNvSpPr/>
          <p:nvPr/>
        </p:nvSpPr>
        <p:spPr>
          <a:xfrm>
            <a:off x="241429" y="589343"/>
            <a:ext cx="12735539" cy="8214423"/>
          </a:xfrm>
          <a:prstGeom prst="rect">
            <a:avLst/>
          </a:prstGeom>
          <a:blipFill>
            <a:blip r:embed="rId2"/>
            <a:stretch>
              <a:fillRect/>
            </a:stretch>
          </a:blipFill>
          <a:ln w="12700">
            <a:miter lim="400000"/>
          </a:ln>
        </p:spPr>
        <p:txBody>
          <a:bodyPr lIns="45719" rIns="45719"/>
          <a:lstStyle/>
          <a:p>
            <a:pPr/>
          </a:p>
        </p:txBody>
      </p:sp>
      <p:sp>
        <p:nvSpPr>
          <p:cNvPr id="264" name="TextBox 3"/>
          <p:cNvSpPr txBox="1"/>
          <p:nvPr/>
        </p:nvSpPr>
        <p:spPr>
          <a:xfrm>
            <a:off x="13413472" y="971549"/>
            <a:ext cx="4724009" cy="70283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600"/>
              </a:lnSpc>
              <a:defRPr b="1" sz="2500">
                <a:latin typeface="Open Sans Bold"/>
                <a:ea typeface="Open Sans Bold"/>
                <a:cs typeface="Open Sans Bold"/>
                <a:sym typeface="Open Sans Bold"/>
              </a:defRPr>
            </a:pPr>
            <a:r>
              <a:t>Best Performer</a:t>
            </a:r>
            <a:r>
              <a:rPr b="0">
                <a:latin typeface="Open Sans"/>
                <a:ea typeface="Open Sans"/>
                <a:cs typeface="Open Sans"/>
                <a:sym typeface="Open Sans"/>
              </a:rPr>
              <a:t>: 'Farfalla' (</a:t>
            </a:r>
            <a:r>
              <a:t>Butterfly</a:t>
            </a:r>
            <a:r>
              <a:rPr b="0">
                <a:latin typeface="Open Sans"/>
                <a:ea typeface="Open Sans"/>
                <a:cs typeface="Open Sans"/>
                <a:sym typeface="Open Sans"/>
              </a:rPr>
              <a:t>) and 'Ragno' (</a:t>
            </a:r>
            <a:r>
              <a:t>Spider</a:t>
            </a:r>
            <a:r>
              <a:rPr b="0">
                <a:latin typeface="Open Sans"/>
                <a:ea typeface="Open Sans"/>
                <a:cs typeface="Open Sans"/>
                <a:sym typeface="Open Sans"/>
              </a:rPr>
              <a:t>) have the highest scores (F1 &gt; 0.80). Their visual f</a:t>
            </a:r>
            <a:r>
              <a:t>eatures (wings, many legs)</a:t>
            </a:r>
            <a:r>
              <a:rPr b="0">
                <a:latin typeface="Open Sans"/>
                <a:ea typeface="Open Sans"/>
                <a:cs typeface="Open Sans"/>
                <a:sym typeface="Open Sans"/>
              </a:rPr>
              <a:t> are distinct from mammals.</a:t>
            </a:r>
            <a:endParaRPr b="0">
              <a:latin typeface="Open Sans"/>
              <a:ea typeface="Open Sans"/>
              <a:cs typeface="Open Sans"/>
              <a:sym typeface="Open Sans"/>
            </a:endParaRPr>
          </a:p>
          <a:p>
            <a:pPr algn="ctr">
              <a:lnSpc>
                <a:spcPts val="3600"/>
              </a:lnSpc>
              <a:defRPr b="1" sz="2500">
                <a:latin typeface="Open Sans Bold"/>
                <a:ea typeface="Open Sans Bold"/>
                <a:cs typeface="Open Sans Bold"/>
                <a:sym typeface="Open Sans Bold"/>
              </a:defRPr>
            </a:pPr>
            <a:r>
              <a:t>Weakest Performer:</a:t>
            </a:r>
            <a:r>
              <a:rPr b="0">
                <a:latin typeface="Open Sans"/>
                <a:ea typeface="Open Sans"/>
                <a:cs typeface="Open Sans"/>
                <a:sym typeface="Open Sans"/>
              </a:rPr>
              <a:t> 'Gatto' (</a:t>
            </a:r>
            <a:r>
              <a:t>Cat</a:t>
            </a:r>
            <a:r>
              <a:rPr b="0">
                <a:latin typeface="Open Sans"/>
                <a:ea typeface="Open Sans"/>
                <a:cs typeface="Open Sans"/>
                <a:sym typeface="Open Sans"/>
              </a:rPr>
              <a:t>) has low Recall (0.39), meaning the model misses identifying many actual cats.</a:t>
            </a:r>
            <a:endParaRPr b="0">
              <a:latin typeface="Open Sans"/>
              <a:ea typeface="Open Sans"/>
              <a:cs typeface="Open Sans"/>
              <a:sym typeface="Open Sans"/>
            </a:endParaRPr>
          </a:p>
          <a:p>
            <a:pPr algn="ctr">
              <a:lnSpc>
                <a:spcPts val="3900"/>
              </a:lnSpc>
              <a:defRPr b="1" sz="2700">
                <a:latin typeface="Open Sans Bold"/>
                <a:ea typeface="Open Sans Bold"/>
                <a:cs typeface="Open Sans Bold"/>
                <a:sym typeface="Open Sans Bold"/>
              </a:defRPr>
            </a:pPr>
            <a:r>
              <a:t>Overall: The Random Forest achieved a 72.66% accuracy on the test set, which is a strong result given the class imbalance.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67"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68"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69"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70"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71" name="Freeform 13"/>
          <p:cNvSpPr/>
          <p:nvPr/>
        </p:nvSpPr>
        <p:spPr>
          <a:xfrm>
            <a:off x="-330912" y="-54439"/>
            <a:ext cx="15568157" cy="10341440"/>
          </a:xfrm>
          <a:prstGeom prst="rect">
            <a:avLst/>
          </a:prstGeom>
          <a:blipFill>
            <a:blip r:embed="rId3"/>
            <a:stretch>
              <a:fillRect/>
            </a:stretch>
          </a:blipFill>
          <a:ln w="12700">
            <a:miter lim="400000"/>
          </a:ln>
        </p:spPr>
        <p:txBody>
          <a:bodyPr lIns="45719" rIns="45719"/>
          <a:lstStyle/>
          <a:p>
            <a:pPr/>
          </a:p>
        </p:txBody>
      </p:sp>
      <p:sp>
        <p:nvSpPr>
          <p:cNvPr id="272" name="TextBox 14"/>
          <p:cNvSpPr txBox="1"/>
          <p:nvPr/>
        </p:nvSpPr>
        <p:spPr>
          <a:xfrm>
            <a:off x="6823371" y="6160680"/>
            <a:ext cx="2859421" cy="33436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200"/>
              </a:lnSpc>
              <a:defRPr b="1" sz="1600">
                <a:latin typeface="Open Sans Bold"/>
                <a:ea typeface="Open Sans Bold"/>
                <a:cs typeface="Open Sans Bold"/>
                <a:sym typeface="Open Sans Bold"/>
              </a:defRPr>
            </a:pPr>
            <a:r>
              <a:t>Analysis:</a:t>
            </a:r>
          </a:p>
          <a:p>
            <a:pPr algn="ctr">
              <a:lnSpc>
                <a:spcPts val="2200"/>
              </a:lnSpc>
              <a:defRPr b="1" sz="1600">
                <a:latin typeface="Open Sans Bold"/>
                <a:ea typeface="Open Sans Bold"/>
                <a:cs typeface="Open Sans Bold"/>
                <a:sym typeface="Open Sans Bold"/>
              </a:defRPr>
            </a:pPr>
            <a:r>
              <a:t>High AUC: All classes show an Area Under Curve (AUC) above 0.90.</a:t>
            </a:r>
          </a:p>
          <a:p>
            <a:pPr algn="ctr">
              <a:lnSpc>
                <a:spcPts val="2200"/>
              </a:lnSpc>
              <a:defRPr b="1" sz="1600">
                <a:latin typeface="Open Sans Bold"/>
                <a:ea typeface="Open Sans Bold"/>
                <a:cs typeface="Open Sans Bold"/>
                <a:sym typeface="Open Sans Bold"/>
              </a:defRPr>
            </a:pPr>
            <a:r>
              <a:t>Meaning: This indicates excellent class separability. Even if the model gets a specific label wrong (low recall on cats), it ranks the correct class very high in probability.</a:t>
            </a:r>
          </a:p>
          <a:p>
            <a:pPr algn="ctr">
              <a:lnSpc>
                <a:spcPts val="2200"/>
              </a:lnSpc>
              <a:defRPr b="1" sz="1600">
                <a:latin typeface="Open Sans Bold"/>
                <a:ea typeface="Open Sans Bold"/>
                <a:cs typeface="Open Sans Bold"/>
                <a:sym typeface="Open Sans Bold"/>
              </a:defRPr>
            </a:pPr>
            <a:r>
              <a:t>Conclusion: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75"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76"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77"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78"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79" name="Freeform 13"/>
          <p:cNvSpPr/>
          <p:nvPr/>
        </p:nvSpPr>
        <p:spPr>
          <a:xfrm>
            <a:off x="174467" y="277453"/>
            <a:ext cx="17939066" cy="7758647"/>
          </a:xfrm>
          <a:prstGeom prst="rect">
            <a:avLst/>
          </a:prstGeom>
          <a:blipFill>
            <a:blip r:embed="rId3"/>
            <a:stretch>
              <a:fillRect/>
            </a:stretch>
          </a:blipFill>
          <a:ln w="12700">
            <a:miter lim="400000"/>
          </a:ln>
        </p:spPr>
        <p:txBody>
          <a:bodyPr lIns="45719" rIns="45719"/>
          <a:lstStyle/>
          <a:p>
            <a:pPr/>
          </a:p>
        </p:txBody>
      </p:sp>
      <p:sp>
        <p:nvSpPr>
          <p:cNvPr id="280" name="TextBox 14"/>
          <p:cNvSpPr txBox="1"/>
          <p:nvPr/>
        </p:nvSpPr>
        <p:spPr>
          <a:xfrm>
            <a:off x="2290084" y="7978948"/>
            <a:ext cx="14761518" cy="13916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700"/>
              </a:lnSpc>
            </a:pPr>
          </a:p>
          <a:p>
            <a:pPr algn="ctr">
              <a:lnSpc>
                <a:spcPts val="3700"/>
              </a:lnSpc>
              <a:defRPr b="1" sz="2600">
                <a:latin typeface="Open Sans Bold"/>
                <a:ea typeface="Open Sans Bold"/>
                <a:cs typeface="Open Sans Bold"/>
                <a:sym typeface="Open Sans Bold"/>
              </a:defRPr>
            </a:pPr>
            <a:r>
              <a:t>Robust Performance: </a:t>
            </a:r>
            <a:r>
              <a:rPr b="0">
                <a:latin typeface="Open Sans"/>
                <a:ea typeface="Open Sans"/>
                <a:cs typeface="Open Sans"/>
                <a:sym typeface="Open Sans"/>
              </a:rPr>
              <a:t>Accurately identifies animals even with obstructions or tricky angles.</a:t>
            </a:r>
            <a:endParaRPr b="0">
              <a:latin typeface="Open Sans"/>
              <a:ea typeface="Open Sans"/>
              <a:cs typeface="Open Sans"/>
              <a:sym typeface="Open Sans"/>
            </a:endParaRPr>
          </a:p>
          <a:p>
            <a:pPr algn="ctr">
              <a:lnSpc>
                <a:spcPts val="3700"/>
              </a:lnSpc>
              <a:defRPr b="1" sz="2600">
                <a:latin typeface="Open Sans Bold"/>
                <a:ea typeface="Open Sans Bold"/>
                <a:cs typeface="Open Sans Bold"/>
                <a:sym typeface="Open Sans Bold"/>
              </a:defRPr>
            </a:pPr>
            <a:r>
              <a:t>Strong Precision: </a:t>
            </a:r>
            <a:r>
              <a:rPr b="0">
                <a:latin typeface="Open Sans"/>
                <a:ea typeface="Open Sans"/>
                <a:cs typeface="Open Sans"/>
                <a:sym typeface="Open Sans"/>
              </a:rPr>
              <a:t>Confidently classifies visually distinct creatures like spiders and elephants.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extBox 2"/>
          <p:cNvSpPr txBox="1"/>
          <p:nvPr/>
        </p:nvSpPr>
        <p:spPr>
          <a:xfrm>
            <a:off x="2388330" y="1850002"/>
            <a:ext cx="13018494" cy="22157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8100"/>
              </a:lnSpc>
              <a:defRPr b="1" sz="12900">
                <a:latin typeface="Century Gothic Paneuropean Bold"/>
                <a:ea typeface="Century Gothic Paneuropean Bold"/>
                <a:cs typeface="Century Gothic Paneuropean Bold"/>
                <a:sym typeface="Century Gothic Paneuropean Bold"/>
              </a:defRPr>
            </a:lvl1pPr>
          </a:lstStyle>
          <a:p>
            <a:pPr/>
            <a:r>
              <a:t>RESNET</a:t>
            </a:r>
          </a:p>
        </p:txBody>
      </p:sp>
      <p:sp>
        <p:nvSpPr>
          <p:cNvPr id="283" name="Freeform 4"/>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84" name="Freeform 7"/>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285" name="Freeform 9"/>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86" name="Freeform 10"/>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87"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88" name="TextBox 14"/>
          <p:cNvSpPr txBox="1"/>
          <p:nvPr/>
        </p:nvSpPr>
        <p:spPr>
          <a:xfrm>
            <a:off x="6307847" y="6461156"/>
            <a:ext cx="5179458" cy="6233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100"/>
              </a:lnSpc>
              <a:defRPr sz="3600">
                <a:latin typeface="Open Sans"/>
                <a:ea typeface="Open Sans"/>
                <a:cs typeface="Open Sans"/>
                <a:sym typeface="Open Sans"/>
              </a:defRPr>
            </a:lvl1pPr>
          </a:lstStyle>
          <a:p>
            <a:pPr/>
            <a:r>
              <a:t>Sundram Anand(22342)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13"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114"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115"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116"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17" name="Freeform 13"/>
          <p:cNvSpPr/>
          <p:nvPr/>
        </p:nvSpPr>
        <p:spPr>
          <a:xfrm>
            <a:off x="2445348" y="1967014"/>
            <a:ext cx="12860371" cy="5262603"/>
          </a:xfrm>
          <a:prstGeom prst="rect">
            <a:avLst/>
          </a:prstGeom>
          <a:blipFill>
            <a:blip r:embed="rId3"/>
            <a:stretch>
              <a:fillRect/>
            </a:stretch>
          </a:blipFill>
          <a:ln w="12700">
            <a:miter lim="400000"/>
          </a:ln>
        </p:spPr>
        <p:txBody>
          <a:bodyPr lIns="45719" rIns="45719"/>
          <a:lstStyle/>
          <a:p>
            <a:pPr/>
          </a:p>
        </p:txBody>
      </p:sp>
      <p:sp>
        <p:nvSpPr>
          <p:cNvPr id="118" name="TextBox 14"/>
          <p:cNvSpPr txBox="1"/>
          <p:nvPr/>
        </p:nvSpPr>
        <p:spPr>
          <a:xfrm>
            <a:off x="2293204" y="336272"/>
            <a:ext cx="14078679"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CAN IT CLASSIFY</a:t>
            </a:r>
          </a:p>
        </p:txBody>
      </p:sp>
      <p:sp>
        <p:nvSpPr>
          <p:cNvPr id="119" name="TextBox 15"/>
          <p:cNvSpPr txBox="1"/>
          <p:nvPr/>
        </p:nvSpPr>
        <p:spPr>
          <a:xfrm>
            <a:off x="2569449" y="7369563"/>
            <a:ext cx="12130193" cy="1248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Does it classify the images correctly , and how accurately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91"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292"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293"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294"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295" name="Freeform 13"/>
          <p:cNvSpPr/>
          <p:nvPr/>
        </p:nvSpPr>
        <p:spPr>
          <a:xfrm>
            <a:off x="4875411" y="1651210"/>
            <a:ext cx="8360993" cy="5373828"/>
          </a:xfrm>
          <a:prstGeom prst="rect">
            <a:avLst/>
          </a:prstGeom>
          <a:blipFill>
            <a:blip r:embed="rId3"/>
            <a:stretch>
              <a:fillRect/>
            </a:stretch>
          </a:blipFill>
          <a:ln w="12700">
            <a:miter lim="400000"/>
          </a:ln>
        </p:spPr>
        <p:txBody>
          <a:bodyPr lIns="45719" rIns="45719"/>
          <a:lstStyle/>
          <a:p>
            <a:pPr/>
          </a:p>
        </p:txBody>
      </p:sp>
      <p:sp>
        <p:nvSpPr>
          <p:cNvPr id="296" name="TextBox 14"/>
          <p:cNvSpPr txBox="1"/>
          <p:nvPr/>
        </p:nvSpPr>
        <p:spPr>
          <a:xfrm>
            <a:off x="4875410" y="336271"/>
            <a:ext cx="8537179" cy="1394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METHODOLOGY</a:t>
            </a:r>
          </a:p>
        </p:txBody>
      </p:sp>
      <p:sp>
        <p:nvSpPr>
          <p:cNvPr id="297" name="TextBox 15"/>
          <p:cNvSpPr txBox="1"/>
          <p:nvPr/>
        </p:nvSpPr>
        <p:spPr>
          <a:xfrm>
            <a:off x="1614197" y="7044636"/>
            <a:ext cx="15104745" cy="21945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52939" indent="-226469">
              <a:lnSpc>
                <a:spcPts val="2900"/>
              </a:lnSpc>
              <a:buSzPct val="100000"/>
              <a:buFont typeface="Arial"/>
              <a:buChar char="•"/>
              <a:defRPr sz="2000">
                <a:latin typeface="Open Sans"/>
                <a:ea typeface="Open Sans"/>
                <a:cs typeface="Open Sans"/>
                <a:sym typeface="Open Sans"/>
              </a:defRPr>
            </a:pPr>
            <a:r>
              <a:t>Input Data: Custom multi-class animal dataset loaded from Google Drive.</a:t>
            </a:r>
          </a:p>
          <a:p>
            <a:pPr lvl="1" marL="452939" indent="-226469">
              <a:lnSpc>
                <a:spcPts val="2900"/>
              </a:lnSpc>
              <a:buSzPct val="100000"/>
              <a:buFont typeface="Arial"/>
              <a:buChar char="•"/>
              <a:defRPr sz="2000">
                <a:latin typeface="Open Sans"/>
                <a:ea typeface="Open Sans"/>
                <a:cs typeface="Open Sans"/>
                <a:sym typeface="Open Sans"/>
              </a:defRPr>
            </a:pPr>
            <a:r>
              <a:t> Preprocessing: Applied resizing, normalization, and data augmentation using torchvision transforms.</a:t>
            </a:r>
          </a:p>
          <a:p>
            <a:pPr lvl="1" marL="452939" indent="-226469">
              <a:lnSpc>
                <a:spcPts val="2900"/>
              </a:lnSpc>
              <a:buSzPct val="100000"/>
              <a:buFont typeface="Arial"/>
              <a:buChar char="•"/>
              <a:defRPr sz="2000">
                <a:latin typeface="Open Sans"/>
                <a:ea typeface="Open Sans"/>
                <a:cs typeface="Open Sans"/>
                <a:sym typeface="Open Sans"/>
              </a:defRPr>
            </a:pPr>
            <a:r>
              <a:t> Feature Extraction: Deep hierarchical features learned automatically by the pretrained ResNet backbone.</a:t>
            </a:r>
          </a:p>
          <a:p>
            <a:pPr lvl="1" marL="452939" indent="-226469">
              <a:lnSpc>
                <a:spcPts val="2900"/>
              </a:lnSpc>
              <a:buSzPct val="100000"/>
              <a:buFont typeface="Arial"/>
              <a:buChar char="•"/>
              <a:defRPr sz="2000">
                <a:latin typeface="Open Sans"/>
                <a:ea typeface="Open Sans"/>
                <a:cs typeface="Open Sans"/>
                <a:sym typeface="Open Sans"/>
              </a:defRPr>
            </a:pPr>
            <a:r>
              <a:t> Model: Modified ResNet architecture with a replaced fully-connected layer for custom class outputs.</a:t>
            </a:r>
          </a:p>
          <a:p>
            <a:pPr lvl="1" marL="452939" indent="-226469">
              <a:lnSpc>
                <a:spcPts val="2900"/>
              </a:lnSpc>
              <a:buSzPct val="100000"/>
              <a:buFont typeface="Arial"/>
              <a:buChar char="•"/>
              <a:defRPr sz="2000">
                <a:latin typeface="Open Sans"/>
                <a:ea typeface="Open Sans"/>
                <a:cs typeface="Open Sans"/>
                <a:sym typeface="Open Sans"/>
              </a:defRPr>
            </a:pPr>
            <a:r>
              <a:t> Training Objective: Optimize cross-entropy loss to learn discriminative visual patterns from images.</a:t>
            </a:r>
          </a:p>
          <a:p>
            <a:pPr lvl="1" marL="452939" indent="-226469">
              <a:lnSpc>
                <a:spcPts val="2900"/>
              </a:lnSpc>
              <a:buSzPct val="100000"/>
              <a:buFont typeface="Arial"/>
              <a:buChar char="•"/>
              <a:defRPr sz="2000">
                <a:latin typeface="Open Sans"/>
                <a:ea typeface="Open Sans"/>
                <a:cs typeface="Open Sans"/>
                <a:sym typeface="Open Sans"/>
              </a:defRPr>
            </a:pPr>
            <a:r>
              <a:t> Core Question: Can the model accurately classify animals using learned feature representations instead of raw pixels?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00"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301" name="Freeform 8"/>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302" name="Freeform 9"/>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303" name="Freeform 11"/>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04" name="Freeform 13"/>
          <p:cNvSpPr/>
          <p:nvPr/>
        </p:nvSpPr>
        <p:spPr>
          <a:xfrm>
            <a:off x="2112054" y="2873801"/>
            <a:ext cx="6559170" cy="5996459"/>
          </a:xfrm>
          <a:prstGeom prst="rect">
            <a:avLst/>
          </a:prstGeom>
          <a:blipFill>
            <a:blip r:embed="rId3"/>
            <a:stretch>
              <a:fillRect/>
            </a:stretch>
          </a:blipFill>
          <a:ln w="12700">
            <a:miter lim="400000"/>
          </a:ln>
        </p:spPr>
        <p:txBody>
          <a:bodyPr lIns="45719" rIns="45719"/>
          <a:lstStyle/>
          <a:p>
            <a:pPr/>
          </a:p>
        </p:txBody>
      </p:sp>
      <p:sp>
        <p:nvSpPr>
          <p:cNvPr id="305" name="TextBox 14"/>
          <p:cNvSpPr txBox="1"/>
          <p:nvPr/>
        </p:nvSpPr>
        <p:spPr>
          <a:xfrm>
            <a:off x="3205471" y="-123825"/>
            <a:ext cx="11382254" cy="11739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9600"/>
              </a:lnSpc>
              <a:defRPr b="1" sz="6800">
                <a:latin typeface="Century Gothic Paneuropean Bold"/>
                <a:ea typeface="Century Gothic Paneuropean Bold"/>
                <a:cs typeface="Century Gothic Paneuropean Bold"/>
                <a:sym typeface="Century Gothic Paneuropean Bold"/>
              </a:defRPr>
            </a:lvl1pPr>
          </a:lstStyle>
          <a:p>
            <a:pPr/>
            <a:r>
              <a:t>OVERALL PERFORMANCE</a:t>
            </a:r>
          </a:p>
        </p:txBody>
      </p:sp>
      <p:sp>
        <p:nvSpPr>
          <p:cNvPr id="306" name="TextBox 15"/>
          <p:cNvSpPr txBox="1"/>
          <p:nvPr/>
        </p:nvSpPr>
        <p:spPr>
          <a:xfrm>
            <a:off x="9143999" y="2679113"/>
            <a:ext cx="7852196" cy="21427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400"/>
              </a:lnSpc>
              <a:defRPr sz="2400">
                <a:latin typeface="Open Sans"/>
                <a:ea typeface="Open Sans"/>
                <a:cs typeface="Open Sans"/>
                <a:sym typeface="Open Sans"/>
              </a:defRPr>
            </a:lvl1pPr>
          </a:lstStyle>
          <a:p>
            <a:pPr/>
            <a:r>
              <a:t>The performance is excellent. The model achieved a 92.5% validation accuracy, which is significantly higher than the baseline. It shows strong generalization across all 10 classes, with even the most difficult class (Cow) achieving over 80% accuracy.</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09"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310"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11" name="Freeform 11"/>
          <p:cNvSpPr/>
          <p:nvPr/>
        </p:nvSpPr>
        <p:spPr>
          <a:xfrm>
            <a:off x="-1" y="2255945"/>
            <a:ext cx="10610655" cy="7258968"/>
          </a:xfrm>
          <a:prstGeom prst="rect">
            <a:avLst/>
          </a:prstGeom>
          <a:blipFill>
            <a:blip r:embed="rId2"/>
            <a:stretch>
              <a:fillRect/>
            </a:stretch>
          </a:blipFill>
          <a:ln w="12700">
            <a:miter lim="400000"/>
          </a:ln>
        </p:spPr>
        <p:txBody>
          <a:bodyPr lIns="45719" rIns="45719"/>
          <a:lstStyle/>
          <a:p>
            <a:pPr/>
          </a:p>
        </p:txBody>
      </p:sp>
      <p:sp>
        <p:nvSpPr>
          <p:cNvPr id="312" name="TextBox 12"/>
          <p:cNvSpPr txBox="1"/>
          <p:nvPr/>
        </p:nvSpPr>
        <p:spPr>
          <a:xfrm>
            <a:off x="2968054" y="-152400"/>
            <a:ext cx="12351892"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PER-CLASS ACCURACY</a:t>
            </a:r>
          </a:p>
        </p:txBody>
      </p:sp>
      <p:sp>
        <p:nvSpPr>
          <p:cNvPr id="313" name="TextBox 13"/>
          <p:cNvSpPr txBox="1"/>
          <p:nvPr/>
        </p:nvSpPr>
        <p:spPr>
          <a:xfrm>
            <a:off x="11155833" y="4356603"/>
            <a:ext cx="6394695" cy="40469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96566" indent="-248283">
              <a:lnSpc>
                <a:spcPts val="3200"/>
              </a:lnSpc>
              <a:buSzPct val="100000"/>
              <a:buFont typeface="Arial"/>
              <a:buChar char="•"/>
              <a:defRPr sz="2200">
                <a:latin typeface="Open Sans"/>
                <a:ea typeface="Open Sans"/>
                <a:cs typeface="Open Sans"/>
                <a:sym typeface="Open Sans"/>
              </a:defRPr>
            </a:pPr>
            <a:r>
              <a:t>Most classes achieve high accuracy (above 90%), showing that the model is performing consistently well across the dataset.</a:t>
            </a:r>
          </a:p>
          <a:p>
            <a:pPr lvl="1" marL="496566" indent="-248283">
              <a:lnSpc>
                <a:spcPts val="3200"/>
              </a:lnSpc>
              <a:buSzPct val="100000"/>
              <a:buFont typeface="Arial"/>
              <a:buChar char="•"/>
              <a:defRPr sz="2200">
                <a:latin typeface="Open Sans"/>
                <a:ea typeface="Open Sans"/>
                <a:cs typeface="Open Sans"/>
                <a:sym typeface="Open Sans"/>
              </a:defRPr>
            </a:pPr>
            <a:r>
              <a:t>‘Farfalla’ (0.98) and ‘Ragno’ (0.96) are the best-performing classes, indicating strong feature separability for these categories.</a:t>
            </a:r>
          </a:p>
          <a:p>
            <a:pPr lvl="1" marL="496566" indent="-248283">
              <a:lnSpc>
                <a:spcPts val="3200"/>
              </a:lnSpc>
              <a:buSzPct val="100000"/>
              <a:buFont typeface="Arial"/>
              <a:buChar char="•"/>
              <a:defRPr sz="2200">
                <a:latin typeface="Open Sans"/>
                <a:ea typeface="Open Sans"/>
                <a:cs typeface="Open Sans"/>
                <a:sym typeface="Open Sans"/>
              </a:defRPr>
            </a:pPr>
            <a:r>
              <a:t>‘Mucca’ (0.83) and ‘Pecora’ (0.87) show relatively lower accuracy, suggesting that these classes may have more visual similarity or need additional training data.</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extBox 2"/>
          <p:cNvSpPr txBox="1"/>
          <p:nvPr/>
        </p:nvSpPr>
        <p:spPr>
          <a:xfrm>
            <a:off x="1416052" y="38678"/>
            <a:ext cx="15302891" cy="17948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200"/>
              </a:lnSpc>
              <a:defRPr b="1" sz="5100">
                <a:latin typeface="Century Gothic Paneuropean Bold"/>
                <a:ea typeface="Century Gothic Paneuropean Bold"/>
                <a:cs typeface="Century Gothic Paneuropean Bold"/>
                <a:sym typeface="Century Gothic Paneuropean Bold"/>
              </a:defRPr>
            </a:lvl1pPr>
          </a:lstStyle>
          <a:p>
            <a:pPr/>
            <a:r>
              <a:t>PER-CLASS PRECISION,RECALL, AND F1 SCORE  </a:t>
            </a:r>
          </a:p>
        </p:txBody>
      </p:sp>
      <p:sp>
        <p:nvSpPr>
          <p:cNvPr id="316" name="Freeform 4"/>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17" name="Freeform 7"/>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318" name="Freeform 10"/>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19" name="Freeform 12"/>
          <p:cNvSpPr/>
          <p:nvPr/>
        </p:nvSpPr>
        <p:spPr>
          <a:xfrm>
            <a:off x="-291229" y="2446145"/>
            <a:ext cx="14330477" cy="7129413"/>
          </a:xfrm>
          <a:prstGeom prst="rect">
            <a:avLst/>
          </a:prstGeom>
          <a:blipFill>
            <a:blip r:embed="rId2"/>
            <a:stretch>
              <a:fillRect/>
            </a:stretch>
          </a:blipFill>
          <a:ln w="12700">
            <a:miter lim="400000"/>
          </a:ln>
        </p:spPr>
        <p:txBody>
          <a:bodyPr lIns="45719" rIns="45719"/>
          <a:lstStyle/>
          <a:p>
            <a:pPr/>
          </a:p>
        </p:txBody>
      </p:sp>
      <p:sp>
        <p:nvSpPr>
          <p:cNvPr id="320" name="TextBox 13"/>
          <p:cNvSpPr txBox="1"/>
          <p:nvPr/>
        </p:nvSpPr>
        <p:spPr>
          <a:xfrm>
            <a:off x="14039246" y="3934459"/>
            <a:ext cx="3972896" cy="42791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10209" indent="-205104">
              <a:lnSpc>
                <a:spcPts val="2600"/>
              </a:lnSpc>
              <a:buSzPct val="100000"/>
              <a:buFont typeface="Arial"/>
              <a:buChar char="•"/>
              <a:defRPr>
                <a:latin typeface="Open Sans"/>
                <a:ea typeface="Open Sans"/>
                <a:cs typeface="Open Sans"/>
                <a:sym typeface="Open Sans"/>
              </a:defRPr>
            </a:pPr>
            <a:r>
              <a:t>Most classes show high precision, recall, and F1-scores (mostly above 0.90), indicating strong and consistent performance.</a:t>
            </a:r>
          </a:p>
          <a:p>
            <a:pPr lvl="1" marL="410209" indent="-205104">
              <a:lnSpc>
                <a:spcPts val="2600"/>
              </a:lnSpc>
              <a:buSzPct val="100000"/>
              <a:buFont typeface="Arial"/>
              <a:buChar char="•"/>
              <a:defRPr>
                <a:latin typeface="Open Sans"/>
                <a:ea typeface="Open Sans"/>
                <a:cs typeface="Open Sans"/>
                <a:sym typeface="Open Sans"/>
              </a:defRPr>
            </a:pPr>
            <a:r>
              <a:t>Farfalla, ragno, and gallina perform the best across all metrics.</a:t>
            </a:r>
          </a:p>
          <a:p>
            <a:pPr lvl="1" marL="410209" indent="-205104">
              <a:lnSpc>
                <a:spcPts val="2600"/>
              </a:lnSpc>
              <a:buSzPct val="100000"/>
              <a:buFont typeface="Arial"/>
              <a:buChar char="•"/>
              <a:defRPr>
                <a:latin typeface="Open Sans"/>
                <a:ea typeface="Open Sans"/>
                <a:cs typeface="Open Sans"/>
                <a:sym typeface="Open Sans"/>
              </a:defRPr>
            </a:pPr>
            <a:r>
              <a:t>Mucca and pecora have slightly lower scores, suggesting these classes are more challenging to classify.</a:t>
            </a:r>
          </a:p>
          <a:p>
            <a:pPr lvl="1" marL="410209" indent="-205104">
              <a:lnSpc>
                <a:spcPts val="2600"/>
              </a:lnSpc>
              <a:buSzPct val="100000"/>
              <a:buFont typeface="Arial"/>
              <a:buChar char="•"/>
              <a:defRPr>
                <a:latin typeface="Open Sans"/>
                <a:ea typeface="Open Sans"/>
                <a:cs typeface="Open Sans"/>
                <a:sym typeface="Open Sans"/>
              </a:defRPr>
            </a:pPr>
            <a:r>
              <a:t>Overall, the model shows balanced behavior with minimal difference between precision, recall, and F1.</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23"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324"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25" name="Freeform 11"/>
          <p:cNvSpPr/>
          <p:nvPr/>
        </p:nvSpPr>
        <p:spPr>
          <a:xfrm>
            <a:off x="715070" y="2334239"/>
            <a:ext cx="11350919" cy="6924062"/>
          </a:xfrm>
          <a:prstGeom prst="rect">
            <a:avLst/>
          </a:prstGeom>
          <a:blipFill>
            <a:blip r:embed="rId2"/>
            <a:stretch>
              <a:fillRect/>
            </a:stretch>
          </a:blipFill>
          <a:ln w="12700">
            <a:miter lim="400000"/>
          </a:ln>
        </p:spPr>
        <p:txBody>
          <a:bodyPr lIns="45719" rIns="45719"/>
          <a:lstStyle/>
          <a:p>
            <a:pPr/>
          </a:p>
        </p:txBody>
      </p:sp>
      <p:sp>
        <p:nvSpPr>
          <p:cNvPr id="326" name="TextBox 12"/>
          <p:cNvSpPr txBox="1"/>
          <p:nvPr/>
        </p:nvSpPr>
        <p:spPr>
          <a:xfrm>
            <a:off x="1739109" y="-363917"/>
            <a:ext cx="13816447" cy="15299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2500"/>
              </a:lnSpc>
              <a:defRPr b="1" sz="8900">
                <a:latin typeface="Century Gothic Paneuropean Bold"/>
                <a:ea typeface="Century Gothic Paneuropean Bold"/>
                <a:cs typeface="Century Gothic Paneuropean Bold"/>
                <a:sym typeface="Century Gothic Paneuropean Bold"/>
              </a:defRPr>
            </a:lvl1pPr>
          </a:lstStyle>
          <a:p>
            <a:pPr/>
            <a:r>
              <a:t>MISCLASSIFIED IMAGES</a:t>
            </a:r>
          </a:p>
        </p:txBody>
      </p:sp>
      <p:sp>
        <p:nvSpPr>
          <p:cNvPr id="327" name="TextBox 13"/>
          <p:cNvSpPr txBox="1"/>
          <p:nvPr/>
        </p:nvSpPr>
        <p:spPr>
          <a:xfrm>
            <a:off x="12308320" y="3615362"/>
            <a:ext cx="5175001" cy="47726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53388" indent="-226694">
              <a:lnSpc>
                <a:spcPts val="2900"/>
              </a:lnSpc>
              <a:buSzPct val="100000"/>
              <a:buFont typeface="Arial"/>
              <a:buChar char="•"/>
              <a:defRPr sz="2000">
                <a:latin typeface="Open Sans"/>
                <a:ea typeface="Open Sans"/>
                <a:cs typeface="Open Sans"/>
                <a:sym typeface="Open Sans"/>
              </a:defRPr>
            </a:pPr>
            <a:r>
              <a:t>Many mistakes occur between visually similar classes (e.g., mucca–pecora, cavallo–elefante).</a:t>
            </a:r>
          </a:p>
          <a:p>
            <a:pPr lvl="1" marL="453388" indent="-226694">
              <a:lnSpc>
                <a:spcPts val="2900"/>
              </a:lnSpc>
              <a:buSzPct val="100000"/>
              <a:buFont typeface="Arial"/>
              <a:buChar char="•"/>
              <a:defRPr sz="2000">
                <a:latin typeface="Open Sans"/>
                <a:ea typeface="Open Sans"/>
                <a:cs typeface="Open Sans"/>
                <a:sym typeface="Open Sans"/>
              </a:defRPr>
            </a:pPr>
            <a:r>
              <a:t>Cluttered backgrounds and complex scenes make classification harder.</a:t>
            </a:r>
          </a:p>
          <a:p>
            <a:pPr lvl="1" marL="453388" indent="-226694">
              <a:lnSpc>
                <a:spcPts val="2900"/>
              </a:lnSpc>
              <a:buSzPct val="100000"/>
              <a:buFont typeface="Arial"/>
              <a:buChar char="•"/>
              <a:defRPr sz="2000">
                <a:latin typeface="Open Sans"/>
                <a:ea typeface="Open Sans"/>
                <a:cs typeface="Open Sans"/>
                <a:sym typeface="Open Sans"/>
              </a:defRPr>
            </a:pPr>
            <a:r>
              <a:t>Some errors are due to cropped, blurred, or partially visible animals.</a:t>
            </a:r>
          </a:p>
          <a:p>
            <a:pPr lvl="1" marL="453388" indent="-226694">
              <a:lnSpc>
                <a:spcPts val="2900"/>
              </a:lnSpc>
              <a:buSzPct val="100000"/>
              <a:buFont typeface="Arial"/>
              <a:buChar char="•"/>
              <a:defRPr sz="2000">
                <a:latin typeface="Open Sans"/>
                <a:ea typeface="Open Sans"/>
                <a:cs typeface="Open Sans"/>
                <a:sym typeface="Open Sans"/>
              </a:defRPr>
            </a:pPr>
            <a:r>
              <a:t>The model sometimes relies too much on color/texture, causing confusion between look-alike classes.</a:t>
            </a:r>
          </a:p>
          <a:p>
            <a:pPr lvl="1" marL="453388" indent="-226694">
              <a:lnSpc>
                <a:spcPts val="2900"/>
              </a:lnSpc>
              <a:buSzPct val="100000"/>
              <a:buFont typeface="Arial"/>
              <a:buChar char="•"/>
              <a:defRPr sz="2000">
                <a:latin typeface="Open Sans"/>
                <a:ea typeface="Open Sans"/>
                <a:cs typeface="Open Sans"/>
                <a:sym typeface="Open Sans"/>
              </a:defRPr>
            </a:pPr>
            <a:r>
              <a:t>Around 372 images were not classified, indicating possible data quality issues or model limitations.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30"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331"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32" name="Freeform 11"/>
          <p:cNvSpPr/>
          <p:nvPr/>
        </p:nvSpPr>
        <p:spPr>
          <a:xfrm>
            <a:off x="-1" y="2277429"/>
            <a:ext cx="9320554" cy="5732142"/>
          </a:xfrm>
          <a:prstGeom prst="rect">
            <a:avLst/>
          </a:prstGeom>
          <a:blipFill>
            <a:blip r:embed="rId2"/>
            <a:stretch>
              <a:fillRect/>
            </a:stretch>
          </a:blipFill>
          <a:ln w="12700">
            <a:miter lim="400000"/>
          </a:ln>
        </p:spPr>
        <p:txBody>
          <a:bodyPr lIns="45719" rIns="45719"/>
          <a:lstStyle/>
          <a:p>
            <a:pPr/>
          </a:p>
        </p:txBody>
      </p:sp>
      <p:sp>
        <p:nvSpPr>
          <p:cNvPr id="333" name="Freeform 12"/>
          <p:cNvSpPr/>
          <p:nvPr/>
        </p:nvSpPr>
        <p:spPr>
          <a:xfrm>
            <a:off x="9320551" y="2258961"/>
            <a:ext cx="9200974" cy="5750609"/>
          </a:xfrm>
          <a:prstGeom prst="rect">
            <a:avLst/>
          </a:prstGeom>
          <a:blipFill>
            <a:blip r:embed="rId3"/>
            <a:stretch>
              <a:fillRect/>
            </a:stretch>
          </a:blipFill>
          <a:ln w="12700">
            <a:miter lim="400000"/>
          </a:ln>
        </p:spPr>
        <p:txBody>
          <a:bodyPr lIns="45719" rIns="45719"/>
          <a:lstStyle/>
          <a:p>
            <a:pPr/>
          </a:p>
        </p:txBody>
      </p:sp>
      <p:sp>
        <p:nvSpPr>
          <p:cNvPr id="334" name="TextBox 13"/>
          <p:cNvSpPr txBox="1"/>
          <p:nvPr/>
        </p:nvSpPr>
        <p:spPr>
          <a:xfrm>
            <a:off x="2666936" y="667384"/>
            <a:ext cx="12188787" cy="6465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300"/>
              </a:lnSpc>
              <a:defRPr b="1" sz="3700">
                <a:latin typeface="Open Sans Bold"/>
                <a:ea typeface="Open Sans Bold"/>
                <a:cs typeface="Open Sans Bold"/>
                <a:sym typeface="Open Sans Bold"/>
              </a:defRPr>
            </a:lvl1pPr>
          </a:lstStyle>
          <a:p>
            <a:pPr/>
            <a:r>
              <a:t>Training and Validation Accuracy/Loss over Epochs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37"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338"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39" name="Freeform 11"/>
          <p:cNvSpPr/>
          <p:nvPr/>
        </p:nvSpPr>
        <p:spPr>
          <a:xfrm>
            <a:off x="488342" y="1353637"/>
            <a:ext cx="10368352" cy="8450207"/>
          </a:xfrm>
          <a:prstGeom prst="rect">
            <a:avLst/>
          </a:prstGeom>
          <a:blipFill>
            <a:blip r:embed="rId2"/>
            <a:stretch>
              <a:fillRect/>
            </a:stretch>
          </a:blipFill>
          <a:ln w="12700">
            <a:miter lim="400000"/>
          </a:ln>
        </p:spPr>
        <p:txBody>
          <a:bodyPr lIns="45719" rIns="45719"/>
          <a:lstStyle/>
          <a:p>
            <a:pPr/>
          </a:p>
        </p:txBody>
      </p:sp>
      <p:sp>
        <p:nvSpPr>
          <p:cNvPr id="340" name="TextBox 12"/>
          <p:cNvSpPr txBox="1"/>
          <p:nvPr/>
        </p:nvSpPr>
        <p:spPr>
          <a:xfrm>
            <a:off x="3109406" y="-152400"/>
            <a:ext cx="11270243"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ROC CURVE</a:t>
            </a:r>
          </a:p>
        </p:txBody>
      </p:sp>
      <p:sp>
        <p:nvSpPr>
          <p:cNvPr id="341" name="TextBox 13"/>
          <p:cNvSpPr txBox="1"/>
          <p:nvPr/>
        </p:nvSpPr>
        <p:spPr>
          <a:xfrm>
            <a:off x="11024469" y="5105399"/>
            <a:ext cx="7021612" cy="29311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53388" indent="-226694">
              <a:lnSpc>
                <a:spcPts val="2900"/>
              </a:lnSpc>
              <a:buSzPct val="100000"/>
              <a:buFont typeface="Arial"/>
              <a:buChar char="•"/>
              <a:defRPr sz="2000">
                <a:latin typeface="Open Sans"/>
                <a:ea typeface="Open Sans"/>
                <a:cs typeface="Open Sans"/>
                <a:sym typeface="Open Sans"/>
              </a:defRPr>
            </a:pPr>
            <a:r>
              <a:t>Most classes achieved AUC = 1.00, showing near-perfect classification.</a:t>
            </a:r>
          </a:p>
          <a:p>
            <a:pPr lvl="1" marL="453388" indent="-226694">
              <a:lnSpc>
                <a:spcPts val="2900"/>
              </a:lnSpc>
              <a:buSzPct val="100000"/>
              <a:buFont typeface="Arial"/>
              <a:buChar char="•"/>
              <a:defRPr sz="2000">
                <a:latin typeface="Open Sans"/>
                <a:ea typeface="Open Sans"/>
                <a:cs typeface="Open Sans"/>
                <a:sym typeface="Open Sans"/>
              </a:defRPr>
            </a:pPr>
            <a:r>
              <a:t>A few classes have AUC = 0.99, still indicating very strong performance.</a:t>
            </a:r>
          </a:p>
          <a:p>
            <a:pPr lvl="1" marL="453388" indent="-226694">
              <a:lnSpc>
                <a:spcPts val="2900"/>
              </a:lnSpc>
              <a:buSzPct val="100000"/>
              <a:buFont typeface="Arial"/>
              <a:buChar char="•"/>
              <a:defRPr sz="2000">
                <a:latin typeface="Open Sans"/>
                <a:ea typeface="Open Sans"/>
                <a:cs typeface="Open Sans"/>
                <a:sym typeface="Open Sans"/>
              </a:defRPr>
            </a:pPr>
            <a:r>
              <a:t>Micro and macro AUC = 1.00, confirming consistent results across all classes.</a:t>
            </a:r>
          </a:p>
          <a:p>
            <a:pPr lvl="1" marL="453388" indent="-226694">
              <a:lnSpc>
                <a:spcPts val="2900"/>
              </a:lnSpc>
              <a:buSzPct val="100000"/>
              <a:buFont typeface="Arial"/>
              <a:buChar char="•"/>
              <a:defRPr sz="2000">
                <a:latin typeface="Open Sans"/>
                <a:ea typeface="Open Sans"/>
                <a:cs typeface="Open Sans"/>
                <a:sym typeface="Open Sans"/>
              </a:defRPr>
            </a:pPr>
            <a:r>
              <a:t>All ROC curves stay close to the top-left corner, far above the random baseline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extBox 2"/>
          <p:cNvSpPr txBox="1"/>
          <p:nvPr/>
        </p:nvSpPr>
        <p:spPr>
          <a:xfrm>
            <a:off x="2547243" y="-64689"/>
            <a:ext cx="12387037" cy="20312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6600"/>
              </a:lnSpc>
              <a:defRPr b="1" sz="11800">
                <a:latin typeface="Century Gothic Paneuropean Bold"/>
                <a:ea typeface="Century Gothic Paneuropean Bold"/>
                <a:cs typeface="Century Gothic Paneuropean Bold"/>
                <a:sym typeface="Century Gothic Paneuropean Bold"/>
              </a:defRPr>
            </a:lvl1pPr>
          </a:lstStyle>
          <a:p>
            <a:pPr/>
            <a:r>
              <a:t>CONCLUSION </a:t>
            </a:r>
          </a:p>
        </p:txBody>
      </p:sp>
      <p:sp>
        <p:nvSpPr>
          <p:cNvPr id="344" name="Freeform 4"/>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45" name="Freeform 7"/>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346" name="Freeform 10"/>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47" name="TextBox 12"/>
          <p:cNvSpPr txBox="1"/>
          <p:nvPr/>
        </p:nvSpPr>
        <p:spPr>
          <a:xfrm>
            <a:off x="1569057" y="3582576"/>
            <a:ext cx="15149885" cy="44491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90871" indent="-345435">
              <a:lnSpc>
                <a:spcPts val="4400"/>
              </a:lnSpc>
              <a:buSzPct val="100000"/>
              <a:buFont typeface="Arial"/>
              <a:buChar char="•"/>
              <a:defRPr sz="3100">
                <a:latin typeface="Open Sans"/>
                <a:ea typeface="Open Sans"/>
                <a:cs typeface="Open Sans"/>
                <a:sym typeface="Open Sans"/>
              </a:defRPr>
            </a:pPr>
            <a:r>
              <a:t>The ResNet-based model achieved strong overall performance, with high precision, recall, and F1-scores across most classes.</a:t>
            </a:r>
          </a:p>
          <a:p>
            <a:pPr lvl="1" marL="690871" indent="-345435">
              <a:lnSpc>
                <a:spcPts val="4400"/>
              </a:lnSpc>
              <a:buSzPct val="100000"/>
              <a:buFont typeface="Arial"/>
              <a:buChar char="•"/>
              <a:defRPr sz="3100">
                <a:latin typeface="Open Sans"/>
                <a:ea typeface="Open Sans"/>
                <a:cs typeface="Open Sans"/>
                <a:sym typeface="Open Sans"/>
              </a:defRPr>
            </a:pPr>
            <a:r>
              <a:t>Misclassifications primarily occurred between visually similar animals or images with poor quality or cluttered backgrounds.</a:t>
            </a:r>
          </a:p>
          <a:p>
            <a:pPr lvl="1" marL="690871" indent="-345435">
              <a:lnSpc>
                <a:spcPts val="4400"/>
              </a:lnSpc>
              <a:buSzPct val="100000"/>
              <a:buFont typeface="Arial"/>
              <a:buChar char="•"/>
              <a:defRPr sz="3100">
                <a:latin typeface="Open Sans"/>
                <a:ea typeface="Open Sans"/>
                <a:cs typeface="Open Sans"/>
                <a:sym typeface="Open Sans"/>
              </a:defRPr>
            </a:pPr>
            <a:r>
              <a:t>ROC curves and AUC values close to 1.0 confirm that the model is highly effective at distinguishing between classes.</a:t>
            </a:r>
          </a:p>
          <a:p>
            <a:pPr lvl="1" marL="690871" indent="-345435">
              <a:lnSpc>
                <a:spcPts val="4400"/>
              </a:lnSpc>
              <a:buSzPct val="100000"/>
              <a:buFont typeface="Arial"/>
              <a:buChar char="•"/>
              <a:defRPr sz="3100">
                <a:latin typeface="Open Sans"/>
                <a:ea typeface="Open Sans"/>
                <a:cs typeface="Open Sans"/>
                <a:sym typeface="Open Sans"/>
              </a:defRPr>
            </a:pPr>
            <a:r>
              <a:t>Further improvements can be made by enhancing data quality, increasing training data, and refining hyperparameters to reduce remaining errors.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extBox 2"/>
          <p:cNvSpPr txBox="1"/>
          <p:nvPr/>
        </p:nvSpPr>
        <p:spPr>
          <a:xfrm>
            <a:off x="2950480" y="4013348"/>
            <a:ext cx="12387038" cy="20312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6600"/>
              </a:lnSpc>
              <a:defRPr b="1" sz="11800">
                <a:latin typeface="Century Gothic Paneuropean Bold"/>
                <a:ea typeface="Century Gothic Paneuropean Bold"/>
                <a:cs typeface="Century Gothic Paneuropean Bold"/>
                <a:sym typeface="Century Gothic Paneuropean Bold"/>
              </a:defRPr>
            </a:lvl1pPr>
          </a:lstStyle>
          <a:p>
            <a:pPr/>
            <a:r>
              <a:t>THANK YOU</a:t>
            </a:r>
          </a:p>
        </p:txBody>
      </p:sp>
      <p:sp>
        <p:nvSpPr>
          <p:cNvPr id="350" name="Freeform 4"/>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351" name="Freeform 7"/>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352" name="Freeform 9"/>
          <p:cNvSpPr/>
          <p:nvPr/>
        </p:nvSpPr>
        <p:spPr>
          <a:xfrm flipH="1">
            <a:off x="17259300" y="3085172"/>
            <a:ext cx="4518708" cy="3939866"/>
          </a:xfrm>
          <a:prstGeom prst="rect">
            <a:avLst/>
          </a:prstGeom>
          <a:blipFill>
            <a:blip r:embed="rId2"/>
            <a:stretch>
              <a:fillRect/>
            </a:stretch>
          </a:blipFill>
          <a:ln w="12700">
            <a:miter lim="400000"/>
          </a:ln>
        </p:spPr>
        <p:txBody>
          <a:bodyPr lIns="45719" rIns="45719"/>
          <a:lstStyle/>
          <a:p>
            <a:pPr/>
          </a:p>
        </p:txBody>
      </p:sp>
      <p:sp>
        <p:nvSpPr>
          <p:cNvPr id="353" name="Freeform 10"/>
          <p:cNvSpPr/>
          <p:nvPr/>
        </p:nvSpPr>
        <p:spPr>
          <a:xfrm>
            <a:off x="-3486583" y="3085172"/>
            <a:ext cx="4518708" cy="3939866"/>
          </a:xfrm>
          <a:prstGeom prst="rect">
            <a:avLst/>
          </a:prstGeom>
          <a:blipFill>
            <a:blip r:embed="rId2"/>
            <a:stretch>
              <a:fillRect/>
            </a:stretch>
          </a:blipFill>
          <a:ln w="12700">
            <a:miter lim="400000"/>
          </a:ln>
        </p:spPr>
        <p:txBody>
          <a:bodyPr lIns="45719" rIns="45719"/>
          <a:lstStyle/>
          <a:p>
            <a:pPr/>
          </a:p>
        </p:txBody>
      </p:sp>
      <p:sp>
        <p:nvSpPr>
          <p:cNvPr id="354"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22"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123"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24" name="Freeform 11"/>
          <p:cNvSpPr/>
          <p:nvPr/>
        </p:nvSpPr>
        <p:spPr>
          <a:xfrm>
            <a:off x="3493370" y="1837536"/>
            <a:ext cx="11301259" cy="3701163"/>
          </a:xfrm>
          <a:prstGeom prst="rect">
            <a:avLst/>
          </a:prstGeom>
          <a:blipFill>
            <a:blip r:embed="rId2"/>
            <a:stretch>
              <a:fillRect/>
            </a:stretch>
          </a:blipFill>
          <a:ln w="12700">
            <a:miter lim="400000"/>
          </a:ln>
        </p:spPr>
        <p:txBody>
          <a:bodyPr lIns="45719" rIns="45719"/>
          <a:lstStyle/>
          <a:p>
            <a:pPr/>
          </a:p>
        </p:txBody>
      </p:sp>
      <p:sp>
        <p:nvSpPr>
          <p:cNvPr id="125" name="TextBox 12"/>
          <p:cNvSpPr txBox="1"/>
          <p:nvPr/>
        </p:nvSpPr>
        <p:spPr>
          <a:xfrm>
            <a:off x="4875410" y="98173"/>
            <a:ext cx="8537179"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METHODOLOGY </a:t>
            </a:r>
          </a:p>
        </p:txBody>
      </p:sp>
      <p:sp>
        <p:nvSpPr>
          <p:cNvPr id="126" name="TextBox 13"/>
          <p:cNvSpPr txBox="1"/>
          <p:nvPr/>
        </p:nvSpPr>
        <p:spPr>
          <a:xfrm>
            <a:off x="758521" y="5472022"/>
            <a:ext cx="16770958" cy="37881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Input Data: Custom 10 class animal dataset.</a:t>
            </a:r>
          </a:p>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Preprocessing: Flattened 2D images into 1D vectors.</a:t>
            </a:r>
          </a:p>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Feature Space: 12,288 independent pixel features per image.</a:t>
            </a:r>
          </a:p>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Model: Random Forest Classifier (100 Estimators).</a:t>
            </a:r>
          </a:p>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Core Assumption: Can the model learn to classify objects based solely on pixel intensity patterns?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29"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494848"/>
            </a:solidFill>
          </a:ln>
        </p:spPr>
        <p:txBody>
          <a:bodyPr lIns="45719" rIns="45719"/>
          <a:lstStyle/>
          <a:p>
            <a:pPr/>
          </a:p>
        </p:txBody>
      </p:sp>
      <p:sp>
        <p:nvSpPr>
          <p:cNvPr id="130"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31" name="Freeform 11"/>
          <p:cNvSpPr/>
          <p:nvPr/>
        </p:nvSpPr>
        <p:spPr>
          <a:xfrm>
            <a:off x="326725" y="1242703"/>
            <a:ext cx="9335422" cy="8343533"/>
          </a:xfrm>
          <a:prstGeom prst="rect">
            <a:avLst/>
          </a:prstGeom>
          <a:blipFill>
            <a:blip r:embed="rId2"/>
            <a:stretch>
              <a:fillRect/>
            </a:stretch>
          </a:blipFill>
          <a:ln w="12700">
            <a:miter lim="400000"/>
          </a:ln>
        </p:spPr>
        <p:txBody>
          <a:bodyPr lIns="45719" rIns="45719"/>
          <a:lstStyle/>
          <a:p>
            <a:pPr/>
          </a:p>
        </p:txBody>
      </p:sp>
      <p:sp>
        <p:nvSpPr>
          <p:cNvPr id="132" name="Freeform 12"/>
          <p:cNvSpPr/>
          <p:nvPr/>
        </p:nvSpPr>
        <p:spPr>
          <a:xfrm>
            <a:off x="10295194" y="3900170"/>
            <a:ext cx="6964107" cy="3028598"/>
          </a:xfrm>
          <a:prstGeom prst="rect">
            <a:avLst/>
          </a:prstGeom>
          <a:blipFill>
            <a:blip r:embed="rId3"/>
            <a:stretch>
              <a:fillRect/>
            </a:stretch>
          </a:blipFill>
          <a:ln w="12700">
            <a:miter lim="400000"/>
          </a:ln>
        </p:spPr>
        <p:txBody>
          <a:bodyPr lIns="45719" rIns="45719"/>
          <a:lstStyle/>
          <a:p>
            <a:pPr/>
          </a:p>
        </p:txBody>
      </p:sp>
      <p:sp>
        <p:nvSpPr>
          <p:cNvPr id="133" name="TextBox 13"/>
          <p:cNvSpPr txBox="1"/>
          <p:nvPr/>
        </p:nvSpPr>
        <p:spPr>
          <a:xfrm>
            <a:off x="2014629" y="-152400"/>
            <a:ext cx="13778778"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OVERALL PERFORMANCE</a:t>
            </a:r>
          </a:p>
        </p:txBody>
      </p:sp>
      <p:sp>
        <p:nvSpPr>
          <p:cNvPr id="134" name="TextBox 14"/>
          <p:cNvSpPr txBox="1"/>
          <p:nvPr/>
        </p:nvSpPr>
        <p:spPr>
          <a:xfrm>
            <a:off x="10295194" y="1645991"/>
            <a:ext cx="7504464" cy="22288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96276" indent="-348138">
              <a:lnSpc>
                <a:spcPts val="4500"/>
              </a:lnSpc>
              <a:buSzPct val="100000"/>
              <a:buFont typeface="Arial"/>
              <a:buChar char="•"/>
              <a:defRPr sz="3200">
                <a:latin typeface="Century Gothic Paneuropean"/>
                <a:ea typeface="Century Gothic Paneuropean"/>
                <a:cs typeface="Century Gothic Paneuropean"/>
                <a:sym typeface="Century Gothic Paneuropean"/>
              </a:defRPr>
            </a:pPr>
            <a:r>
              <a:t>The Confusion matrix shows that the accuracy ,precision, recall and F1-score wasn’t good.</a:t>
            </a:r>
          </a:p>
        </p:txBody>
      </p:sp>
      <p:sp>
        <p:nvSpPr>
          <p:cNvPr id="135" name="TextBox 15"/>
          <p:cNvSpPr txBox="1"/>
          <p:nvPr/>
        </p:nvSpPr>
        <p:spPr>
          <a:xfrm>
            <a:off x="10123589" y="7250306"/>
            <a:ext cx="7395183" cy="527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300"/>
              </a:lnSpc>
              <a:defRPr sz="3100">
                <a:latin typeface="Century Gothic Paneuropean"/>
                <a:ea typeface="Century Gothic Paneuropean"/>
                <a:cs typeface="Century Gothic Paneuropean"/>
                <a:sym typeface="Century Gothic Paneuropean"/>
              </a:defRPr>
            </a:lvl1pPr>
          </a:lstStyle>
          <a:p>
            <a:pPr/>
            <a:r>
              <a:t>(The values of the evaluation metrics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38"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139"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40" name="Freeform 11"/>
          <p:cNvSpPr/>
          <p:nvPr/>
        </p:nvSpPr>
        <p:spPr>
          <a:xfrm>
            <a:off x="1765210" y="1307719"/>
            <a:ext cx="14757581" cy="6268520"/>
          </a:xfrm>
          <a:prstGeom prst="rect">
            <a:avLst/>
          </a:prstGeom>
          <a:blipFill>
            <a:blip r:embed="rId2"/>
            <a:stretch>
              <a:fillRect/>
            </a:stretch>
          </a:blipFill>
          <a:ln w="12700">
            <a:miter lim="400000"/>
          </a:ln>
        </p:spPr>
        <p:txBody>
          <a:bodyPr lIns="45719" rIns="45719"/>
          <a:lstStyle/>
          <a:p>
            <a:pPr/>
          </a:p>
        </p:txBody>
      </p:sp>
      <p:sp>
        <p:nvSpPr>
          <p:cNvPr id="141" name="TextBox 12"/>
          <p:cNvSpPr txBox="1"/>
          <p:nvPr/>
        </p:nvSpPr>
        <p:spPr>
          <a:xfrm>
            <a:off x="275479" y="-152400"/>
            <a:ext cx="17441835"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CLASS-SPECIFIC BREAKDOWN</a:t>
            </a:r>
          </a:p>
        </p:txBody>
      </p:sp>
      <p:sp>
        <p:nvSpPr>
          <p:cNvPr id="142" name="TextBox 13"/>
          <p:cNvSpPr txBox="1"/>
          <p:nvPr/>
        </p:nvSpPr>
        <p:spPr>
          <a:xfrm>
            <a:off x="349077" y="7585763"/>
            <a:ext cx="17855076" cy="23736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91627" indent="-295813">
              <a:lnSpc>
                <a:spcPts val="3800"/>
              </a:lnSpc>
              <a:buSzPct val="100000"/>
              <a:buFont typeface="Arial"/>
              <a:buChar char="•"/>
              <a:defRPr sz="2700">
                <a:latin typeface="Century Gothic Paneuropean"/>
                <a:ea typeface="Century Gothic Paneuropean"/>
                <a:cs typeface="Century Gothic Paneuropean"/>
                <a:sym typeface="Century Gothic Paneuropean"/>
              </a:defRPr>
            </a:pPr>
            <a:r>
              <a:t>The "Easy" Classes: Ragno (Spider) and Cane (Dog) show the highest accuracy (Recall &gt; 60%).</a:t>
            </a:r>
          </a:p>
          <a:p>
            <a:pPr lvl="1" marL="591627" indent="-295813">
              <a:lnSpc>
                <a:spcPts val="3800"/>
              </a:lnSpc>
              <a:buSzPct val="100000"/>
              <a:buFont typeface="Arial"/>
              <a:buChar char="•"/>
              <a:defRPr sz="2700">
                <a:latin typeface="Century Gothic Paneuropean"/>
                <a:ea typeface="Century Gothic Paneuropean"/>
                <a:cs typeface="Century Gothic Paneuropean"/>
                <a:sym typeface="Century Gothic Paneuropean"/>
              </a:defRPr>
            </a:pPr>
            <a:r>
              <a:t>The "Hard" Classes: Gatto (Cat) and Scoiattolo (Squirrel) are near total failure (&lt; 15% Accuracy).</a:t>
            </a:r>
          </a:p>
          <a:p>
            <a:pPr lvl="1" marL="591627" indent="-295813">
              <a:lnSpc>
                <a:spcPts val="3800"/>
              </a:lnSpc>
              <a:buSzPct val="100000"/>
              <a:buFont typeface="Arial"/>
              <a:buChar char="•"/>
              <a:defRPr sz="2700">
                <a:latin typeface="Century Gothic Paneuropean"/>
                <a:ea typeface="Century Gothic Paneuropean"/>
                <a:cs typeface="Century Gothic Paneuropean"/>
                <a:sym typeface="Century Gothic Paneuropean"/>
              </a:defRPr>
            </a:pPr>
            <a:r>
              <a:t>The model struggles to differentiate between animals with similar textures (e.g., Cow vs. Horse) because it cannot see the body shape.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45"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146"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47" name="Freeform 11"/>
          <p:cNvSpPr/>
          <p:nvPr/>
        </p:nvSpPr>
        <p:spPr>
          <a:xfrm>
            <a:off x="10672149" y="1967014"/>
            <a:ext cx="6343734" cy="5525705"/>
          </a:xfrm>
          <a:prstGeom prst="rect">
            <a:avLst/>
          </a:prstGeom>
          <a:blipFill>
            <a:blip r:embed="rId2"/>
            <a:stretch>
              <a:fillRect/>
            </a:stretch>
          </a:blipFill>
          <a:ln w="12700">
            <a:miter lim="400000"/>
          </a:ln>
        </p:spPr>
        <p:txBody>
          <a:bodyPr lIns="45719" rIns="45719"/>
          <a:lstStyle/>
          <a:p>
            <a:pPr/>
          </a:p>
        </p:txBody>
      </p:sp>
      <p:sp>
        <p:nvSpPr>
          <p:cNvPr id="148" name="Freeform 12"/>
          <p:cNvSpPr/>
          <p:nvPr/>
        </p:nvSpPr>
        <p:spPr>
          <a:xfrm>
            <a:off x="488343" y="1967015"/>
            <a:ext cx="9247669" cy="5516810"/>
          </a:xfrm>
          <a:prstGeom prst="rect">
            <a:avLst/>
          </a:prstGeom>
          <a:blipFill>
            <a:blip r:embed="rId3"/>
            <a:stretch>
              <a:fillRect/>
            </a:stretch>
          </a:blipFill>
          <a:ln w="12700">
            <a:miter lim="400000"/>
          </a:ln>
        </p:spPr>
        <p:txBody>
          <a:bodyPr lIns="45719" rIns="45719"/>
          <a:lstStyle/>
          <a:p>
            <a:pPr/>
          </a:p>
        </p:txBody>
      </p:sp>
      <p:sp>
        <p:nvSpPr>
          <p:cNvPr id="149" name="TextBox 13"/>
          <p:cNvSpPr txBox="1"/>
          <p:nvPr/>
        </p:nvSpPr>
        <p:spPr>
          <a:xfrm>
            <a:off x="10485915" y="7708293"/>
            <a:ext cx="7617543" cy="2708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56002" indent="-278001">
              <a:lnSpc>
                <a:spcPts val="3600"/>
              </a:lnSpc>
              <a:buSzPct val="100000"/>
              <a:buFont typeface="Arial"/>
              <a:buChar char="•"/>
              <a:defRPr sz="2500">
                <a:latin typeface="Century Gothic Paneuropean"/>
                <a:ea typeface="Century Gothic Paneuropean"/>
                <a:cs typeface="Century Gothic Paneuropean"/>
                <a:sym typeface="Century Gothic Paneuropean"/>
              </a:defRPr>
            </a:pPr>
            <a:r>
              <a:t>The heatmap on the right proves the model only looks at the center of the image</a:t>
            </a:r>
          </a:p>
          <a:p>
            <a:pPr lvl="1" marL="556002" indent="-278001">
              <a:lnSpc>
                <a:spcPts val="3600"/>
              </a:lnSpc>
              <a:buSzPct val="100000"/>
              <a:buFont typeface="Arial"/>
              <a:buChar char="•"/>
              <a:defRPr sz="2500">
                <a:latin typeface="Century Gothic Paneuropean"/>
                <a:ea typeface="Century Gothic Paneuropean"/>
                <a:cs typeface="Century Gothic Paneuropean"/>
                <a:sym typeface="Century Gothic Paneuropean"/>
              </a:defRPr>
            </a:pPr>
            <a:r>
              <a:t>It completely misses critical features like legs, ears, or tails (the edges).</a:t>
            </a:r>
          </a:p>
          <a:p>
            <a:pPr>
              <a:lnSpc>
                <a:spcPts val="3600"/>
              </a:lnSpc>
            </a:pPr>
          </a:p>
        </p:txBody>
      </p:sp>
      <p:sp>
        <p:nvSpPr>
          <p:cNvPr id="150" name="TextBox 14"/>
          <p:cNvSpPr txBox="1"/>
          <p:nvPr/>
        </p:nvSpPr>
        <p:spPr>
          <a:xfrm>
            <a:off x="4875410" y="254948"/>
            <a:ext cx="8537179"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WHY IT FAILS</a:t>
            </a:r>
          </a:p>
        </p:txBody>
      </p:sp>
      <p:sp>
        <p:nvSpPr>
          <p:cNvPr id="151" name="TextBox 15"/>
          <p:cNvSpPr txBox="1"/>
          <p:nvPr/>
        </p:nvSpPr>
        <p:spPr>
          <a:xfrm>
            <a:off x="292399" y="7740998"/>
            <a:ext cx="7617543" cy="13531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56002" indent="-278001">
              <a:lnSpc>
                <a:spcPts val="3600"/>
              </a:lnSpc>
              <a:buSzPct val="100000"/>
              <a:buFont typeface="Arial"/>
              <a:buChar char="•"/>
              <a:defRPr sz="2500">
                <a:latin typeface="Century Gothic Paneuropean"/>
                <a:ea typeface="Century Gothic Paneuropean"/>
                <a:cs typeface="Century Gothic Paneuropean"/>
                <a:sym typeface="Century Gothic Paneuropean"/>
              </a:defRPr>
            </a:pPr>
            <a:r>
              <a:t>The model most frequently confuses Cane (Dog) with Gallina (Hen) and on 2nd most Gatto (Cat) with Cane (Dog)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Freeform 3"/>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54" name="Freeform 6"/>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155" name="Freeform 9"/>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56" name="Freeform 11"/>
          <p:cNvSpPr/>
          <p:nvPr/>
        </p:nvSpPr>
        <p:spPr>
          <a:xfrm>
            <a:off x="488342" y="1731375"/>
            <a:ext cx="10150211" cy="7030927"/>
          </a:xfrm>
          <a:prstGeom prst="rect">
            <a:avLst/>
          </a:prstGeom>
          <a:blipFill>
            <a:blip r:embed="rId2"/>
            <a:stretch>
              <a:fillRect/>
            </a:stretch>
          </a:blipFill>
          <a:ln w="12700">
            <a:miter lim="400000"/>
          </a:ln>
        </p:spPr>
        <p:txBody>
          <a:bodyPr lIns="45719" rIns="45719"/>
          <a:lstStyle/>
          <a:p>
            <a:pPr/>
          </a:p>
        </p:txBody>
      </p:sp>
      <p:sp>
        <p:nvSpPr>
          <p:cNvPr id="157" name="TextBox 12"/>
          <p:cNvSpPr txBox="1"/>
          <p:nvPr/>
        </p:nvSpPr>
        <p:spPr>
          <a:xfrm>
            <a:off x="1569057" y="81545"/>
            <a:ext cx="15149885" cy="1394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AUC ANALYSIS</a:t>
            </a:r>
          </a:p>
        </p:txBody>
      </p:sp>
      <p:sp>
        <p:nvSpPr>
          <p:cNvPr id="158" name="TextBox 13"/>
          <p:cNvSpPr txBox="1"/>
          <p:nvPr/>
        </p:nvSpPr>
        <p:spPr>
          <a:xfrm>
            <a:off x="10638552" y="1900339"/>
            <a:ext cx="6999244" cy="6837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99574" indent="-349787">
              <a:lnSpc>
                <a:spcPts val="4500"/>
              </a:lnSpc>
              <a:buSzPct val="100000"/>
              <a:buFont typeface="Arial"/>
              <a:buChar char="•"/>
              <a:defRPr sz="3200">
                <a:latin typeface="Century Gothic Paneuropean"/>
                <a:ea typeface="Century Gothic Paneuropean"/>
                <a:cs typeface="Century Gothic Paneuropean"/>
                <a:sym typeface="Century Gothic Paneuropean"/>
              </a:defRPr>
            </a:pPr>
            <a:r>
              <a:t>Low Area Under Curve (AUC): Most classes likely hover between 0.60 and 0.70 (where 0.50 is random guessing)</a:t>
            </a:r>
          </a:p>
          <a:p>
            <a:pPr lvl="1" marL="699574" indent="-349787">
              <a:lnSpc>
                <a:spcPts val="4500"/>
              </a:lnSpc>
              <a:buSzPct val="100000"/>
              <a:buFont typeface="Arial"/>
              <a:buChar char="•"/>
              <a:defRPr sz="3200">
                <a:latin typeface="Century Gothic Paneuropean"/>
                <a:ea typeface="Century Gothic Paneuropean"/>
                <a:cs typeface="Century Gothic Paneuropean"/>
                <a:sym typeface="Century Gothic Paneuropean"/>
              </a:defRPr>
            </a:pPr>
            <a:r>
              <a:t>High False Positive Cost: To achieve a high True Positive Rate (e.g., catching 80% of the dogs), the curve shows we would accept a massive False Positive Rate.</a:t>
            </a:r>
          </a:p>
          <a:p>
            <a:pPr lvl="1" marL="699574" indent="-349787">
              <a:lnSpc>
                <a:spcPts val="4500"/>
              </a:lnSpc>
              <a:buSzPct val="100000"/>
              <a:buFont typeface="Arial"/>
              <a:buChar char="•"/>
              <a:defRPr sz="3200">
                <a:latin typeface="Century Gothic Paneuropean"/>
                <a:ea typeface="Century Gothic Paneuropean"/>
                <a:cs typeface="Century Gothic Paneuropean"/>
                <a:sym typeface="Century Gothic Paneuropean"/>
              </a:defRPr>
            </a:pPr>
            <a:r>
              <a:t>The curves for difficult classes (like Gatto/Cat) are closer to the diagonal line.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extBox 2"/>
          <p:cNvSpPr txBox="1"/>
          <p:nvPr/>
        </p:nvSpPr>
        <p:spPr>
          <a:xfrm>
            <a:off x="4875410" y="336271"/>
            <a:ext cx="8537179" cy="1394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400"/>
              </a:lnSpc>
              <a:defRPr b="1" sz="8100">
                <a:latin typeface="Century Gothic Paneuropean Bold"/>
                <a:ea typeface="Century Gothic Paneuropean Bold"/>
                <a:cs typeface="Century Gothic Paneuropean Bold"/>
                <a:sym typeface="Century Gothic Paneuropean Bold"/>
              </a:defRPr>
            </a:lvl1pPr>
          </a:lstStyle>
          <a:p>
            <a:pPr/>
            <a:r>
              <a:t>CONCLUSION</a:t>
            </a:r>
          </a:p>
        </p:txBody>
      </p:sp>
      <p:sp>
        <p:nvSpPr>
          <p:cNvPr id="161" name="TextBox 3"/>
          <p:cNvSpPr txBox="1"/>
          <p:nvPr/>
        </p:nvSpPr>
        <p:spPr>
          <a:xfrm>
            <a:off x="2854680" y="2627879"/>
            <a:ext cx="12069186" cy="6328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 Random Forests cannot learn complex image structures from raw pixels alone (Accuracy stuck at ~40%).</a:t>
            </a:r>
          </a:p>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The model lacks Spatial Invariance—it sees color intensity but misses shape, hierarchy, and texture.</a:t>
            </a:r>
          </a:p>
          <a:p>
            <a:pPr lvl="1" marL="785932" indent="-392966">
              <a:lnSpc>
                <a:spcPts val="5000"/>
              </a:lnSpc>
              <a:buSzPct val="100000"/>
              <a:buFont typeface="Arial"/>
              <a:buChar char="•"/>
              <a:defRPr sz="3600">
                <a:latin typeface="Century Gothic Paneuropean"/>
                <a:ea typeface="Century Gothic Paneuropean"/>
                <a:cs typeface="Century Gothic Paneuropean"/>
                <a:sym typeface="Century Gothic Paneuropean"/>
              </a:defRPr>
            </a:pPr>
            <a:r>
              <a:t>Better data representation (Features) is more important than a complex model.</a:t>
            </a:r>
          </a:p>
          <a:p>
            <a:pPr>
              <a:lnSpc>
                <a:spcPts val="5000"/>
              </a:lnSpc>
            </a:pPr>
          </a:p>
          <a:p>
            <a:pPr>
              <a:lnSpc>
                <a:spcPts val="5000"/>
              </a:lnSpc>
              <a:defRPr b="1" sz="3600">
                <a:latin typeface="Century Gothic Paneuropean Bold"/>
                <a:ea typeface="Century Gothic Paneuropean Bold"/>
                <a:cs typeface="Century Gothic Paneuropean Bold"/>
                <a:sym typeface="Century Gothic Paneuropean Bold"/>
              </a:defRPr>
            </a:pPr>
            <a:r>
              <a:t>Future Direction:</a:t>
            </a:r>
            <a:r>
              <a:rPr b="0">
                <a:latin typeface="Century Gothic Paneuropean"/>
                <a:ea typeface="Century Gothic Paneuropean"/>
                <a:cs typeface="Century Gothic Paneuropean"/>
                <a:sym typeface="Century Gothic Paneuropean"/>
              </a:rPr>
              <a:t> To achieve human-level accuracy, we must move to Convolutional Neural Networks (CNNs)</a:t>
            </a:r>
          </a:p>
        </p:txBody>
      </p:sp>
      <p:sp>
        <p:nvSpPr>
          <p:cNvPr id="162" name="TextBox 4"/>
          <p:cNvSpPr txBox="1"/>
          <p:nvPr/>
        </p:nvSpPr>
        <p:spPr>
          <a:xfrm>
            <a:off x="2678330" y="1900340"/>
            <a:ext cx="12069186" cy="613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000"/>
              </a:lnSpc>
              <a:defRPr b="1" sz="3600">
                <a:latin typeface="Century Gothic Paneuropean Bold"/>
                <a:ea typeface="Century Gothic Paneuropean Bold"/>
                <a:cs typeface="Century Gothic Paneuropean Bold"/>
                <a:sym typeface="Century Gothic Paneuropean Bold"/>
              </a:defRPr>
            </a:lvl1pPr>
          </a:lstStyle>
          <a:p>
            <a:pPr/>
            <a:r>
              <a:t>Critical Findings:</a:t>
            </a:r>
          </a:p>
        </p:txBody>
      </p:sp>
      <p:sp>
        <p:nvSpPr>
          <p:cNvPr id="163" name="Freeform 6"/>
          <p:cNvSpPr/>
          <p:nvPr/>
        </p:nvSpPr>
        <p:spPr>
          <a:xfrm>
            <a:off x="16718942"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
        <p:nvSpPr>
          <p:cNvPr id="164" name="Freeform 9"/>
          <p:cNvSpPr/>
          <p:nvPr/>
        </p:nvSpPr>
        <p:spPr>
          <a:xfrm>
            <a:off x="-529353" y="9803842"/>
            <a:ext cx="19346706" cy="8219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 y="0"/>
                </a:moveTo>
                <a:lnTo>
                  <a:pt x="21513" y="0"/>
                </a:lnTo>
                <a:cubicBezTo>
                  <a:pt x="21561" y="0"/>
                  <a:pt x="21600" y="912"/>
                  <a:pt x="21600" y="2036"/>
                </a:cubicBezTo>
                <a:lnTo>
                  <a:pt x="21600" y="19564"/>
                </a:lnTo>
                <a:cubicBezTo>
                  <a:pt x="21600" y="20104"/>
                  <a:pt x="21591" y="20622"/>
                  <a:pt x="21575" y="21004"/>
                </a:cubicBezTo>
                <a:cubicBezTo>
                  <a:pt x="21558" y="21385"/>
                  <a:pt x="21536" y="21600"/>
                  <a:pt x="21513" y="21600"/>
                </a:cubicBezTo>
                <a:lnTo>
                  <a:pt x="87" y="21600"/>
                </a:lnTo>
                <a:cubicBezTo>
                  <a:pt x="64" y="21600"/>
                  <a:pt x="42" y="21385"/>
                  <a:pt x="25" y="21004"/>
                </a:cubicBezTo>
                <a:cubicBezTo>
                  <a:pt x="9" y="20622"/>
                  <a:pt x="0" y="20104"/>
                  <a:pt x="0" y="19564"/>
                </a:cubicBezTo>
                <a:lnTo>
                  <a:pt x="0" y="2036"/>
                </a:lnTo>
                <a:cubicBezTo>
                  <a:pt x="0" y="1496"/>
                  <a:pt x="9" y="978"/>
                  <a:pt x="25" y="596"/>
                </a:cubicBezTo>
                <a:cubicBezTo>
                  <a:pt x="42" y="215"/>
                  <a:pt x="64" y="0"/>
                  <a:pt x="87" y="0"/>
                </a:cubicBezTo>
                <a:close/>
              </a:path>
            </a:pathLst>
          </a:custGeom>
          <a:solidFill>
            <a:srgbClr val="FAE7BC"/>
          </a:solidFill>
          <a:ln w="85725" cap="rnd">
            <a:solidFill>
              <a:srgbClr val="000000"/>
            </a:solidFill>
          </a:ln>
        </p:spPr>
        <p:txBody>
          <a:bodyPr lIns="45719" rIns="45719"/>
          <a:lstStyle/>
          <a:p>
            <a:pPr/>
          </a:p>
        </p:txBody>
      </p:sp>
      <p:sp>
        <p:nvSpPr>
          <p:cNvPr id="165" name="Freeform 12"/>
          <p:cNvSpPr/>
          <p:nvPr/>
        </p:nvSpPr>
        <p:spPr>
          <a:xfrm>
            <a:off x="488343" y="-989671"/>
            <a:ext cx="1080716" cy="2956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67"/>
                  <a:pt x="21600" y="3948"/>
                </a:cubicBezTo>
                <a:lnTo>
                  <a:pt x="21600" y="17652"/>
                </a:lnTo>
                <a:cubicBezTo>
                  <a:pt x="21600" y="19833"/>
                  <a:pt x="16765" y="21600"/>
                  <a:pt x="10800" y="21600"/>
                </a:cubicBezTo>
                <a:cubicBezTo>
                  <a:pt x="4835" y="21600"/>
                  <a:pt x="0" y="19833"/>
                  <a:pt x="0" y="17652"/>
                </a:cubicBezTo>
                <a:lnTo>
                  <a:pt x="0" y="3948"/>
                </a:lnTo>
                <a:cubicBezTo>
                  <a:pt x="0" y="1767"/>
                  <a:pt x="4835" y="0"/>
                  <a:pt x="10800" y="0"/>
                </a:cubicBezTo>
                <a:close/>
              </a:path>
            </a:pathLst>
          </a:custGeom>
          <a:solidFill>
            <a:srgbClr val="FAE7BC"/>
          </a:solidFill>
          <a:ln w="12700">
            <a:miter lim="400000"/>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